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sldIdLst>
    <p:sldId id="278" r:id="rId2"/>
    <p:sldId id="261" r:id="rId3"/>
    <p:sldId id="550" r:id="rId4"/>
    <p:sldId id="533" r:id="rId5"/>
    <p:sldId id="498" r:id="rId6"/>
    <p:sldId id="613" r:id="rId7"/>
    <p:sldId id="614" r:id="rId8"/>
    <p:sldId id="560" r:id="rId9"/>
    <p:sldId id="581" r:id="rId10"/>
    <p:sldId id="561" r:id="rId11"/>
    <p:sldId id="562" r:id="rId12"/>
    <p:sldId id="615" r:id="rId13"/>
    <p:sldId id="569" r:id="rId14"/>
    <p:sldId id="570" r:id="rId15"/>
    <p:sldId id="571" r:id="rId16"/>
    <p:sldId id="616" r:id="rId17"/>
    <p:sldId id="572" r:id="rId18"/>
    <p:sldId id="573" r:id="rId19"/>
    <p:sldId id="574" r:id="rId20"/>
    <p:sldId id="563" r:id="rId21"/>
    <p:sldId id="575" r:id="rId22"/>
    <p:sldId id="579" r:id="rId23"/>
    <p:sldId id="580" r:id="rId24"/>
    <p:sldId id="619" r:id="rId25"/>
    <p:sldId id="618" r:id="rId26"/>
    <p:sldId id="620" r:id="rId27"/>
    <p:sldId id="621" r:id="rId28"/>
    <p:sldId id="593" r:id="rId29"/>
    <p:sldId id="622" r:id="rId30"/>
    <p:sldId id="594" r:id="rId31"/>
    <p:sldId id="623" r:id="rId32"/>
    <p:sldId id="624" r:id="rId33"/>
    <p:sldId id="625" r:id="rId34"/>
    <p:sldId id="626" r:id="rId35"/>
    <p:sldId id="627" r:id="rId36"/>
    <p:sldId id="598" r:id="rId37"/>
    <p:sldId id="607" r:id="rId38"/>
    <p:sldId id="608" r:id="rId39"/>
    <p:sldId id="610" r:id="rId40"/>
    <p:sldId id="609" r:id="rId41"/>
    <p:sldId id="611" r:id="rId42"/>
    <p:sldId id="547" r:id="rId43"/>
    <p:sldId id="551" r:id="rId44"/>
    <p:sldId id="602" r:id="rId45"/>
    <p:sldId id="582" r:id="rId46"/>
    <p:sldId id="601" r:id="rId47"/>
    <p:sldId id="628" r:id="rId48"/>
    <p:sldId id="631" r:id="rId49"/>
    <p:sldId id="630" r:id="rId50"/>
    <p:sldId id="629" r:id="rId51"/>
    <p:sldId id="284" r:id="rId52"/>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35" autoAdjust="0"/>
  </p:normalViewPr>
  <p:slideViewPr>
    <p:cSldViewPr snapToGrid="0" snapToObjects="1">
      <p:cViewPr varScale="1">
        <p:scale>
          <a:sx n="75" d="100"/>
          <a:sy n="75" d="100"/>
        </p:scale>
        <p:origin x="1236" y="6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a:t>
            </a:fld>
            <a:endParaRPr lang="en-US"/>
          </a:p>
        </p:txBody>
      </p:sp>
    </p:spTree>
    <p:extLst>
      <p:ext uri="{BB962C8B-B14F-4D97-AF65-F5344CB8AC3E}">
        <p14:creationId xmlns:p14="http://schemas.microsoft.com/office/powerpoint/2010/main" val="3710129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lnSpc>
                <a:spcPct val="80000"/>
              </a:lnSpc>
            </a:pPr>
            <a:r>
              <a:rPr lang="ru-RU" dirty="0">
                <a:latin typeface="Arial" pitchFamily="34" charset="0"/>
              </a:rPr>
              <a:t>— </a:t>
            </a:r>
            <a:r>
              <a:rPr lang="en-GB" dirty="0">
                <a:latin typeface="Arial" pitchFamily="34" charset="0"/>
              </a:rPr>
              <a:t>To create an enquiry in T24, create a record in the ENQUIRY application. The ID for your enquiry can be any meaningful alphanumeric text. The only special character allowed is ‘.’</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34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lnSpc>
                <a:spcPct val="80000"/>
              </a:lnSpc>
            </a:pPr>
            <a:endParaRPr lang="en-GB" dirty="0">
              <a:latin typeface="Arial" pitchFamily="34" charset="0"/>
            </a:endParaRP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99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lnSpc>
                <a:spcPct val="80000"/>
              </a:lnSpc>
            </a:pPr>
            <a:r>
              <a:rPr lang="ru-RU" dirty="0">
                <a:latin typeface="Arial" pitchFamily="34" charset="0"/>
              </a:rPr>
              <a:t>— </a:t>
            </a:r>
            <a:r>
              <a:rPr lang="en-GB" dirty="0">
                <a:latin typeface="Arial" pitchFamily="34" charset="0"/>
              </a:rPr>
              <a:t>Before designing an enquiry, decide on the page layout. Does your report have a header? How many lines can be displayed per page of the report? The first field PAGE.SIZE allows you to do this. Specify the number of lines for the header and  number of lines for the body of the report separated by a comma. In this example four lines are allocated for the header and twenty lines are allocated for the report. </a:t>
            </a:r>
          </a:p>
          <a:p>
            <a:pPr eaLnBrk="1" hangingPunct="1">
              <a:lnSpc>
                <a:spcPct val="80000"/>
              </a:lnSpc>
            </a:pPr>
            <a:endParaRPr lang="en-GB" dirty="0">
              <a:latin typeface="Arial" pitchFamily="34" charset="0"/>
            </a:endParaRPr>
          </a:p>
          <a:p>
            <a:pPr eaLnBrk="1" hangingPunct="1">
              <a:lnSpc>
                <a:spcPct val="80000"/>
              </a:lnSpc>
            </a:pPr>
            <a:r>
              <a:rPr lang="en-GB" dirty="0">
                <a:latin typeface="Arial" pitchFamily="34" charset="0"/>
              </a:rPr>
              <a:t>Enquiries are created to query and </a:t>
            </a:r>
            <a:r>
              <a:rPr lang="en-US" dirty="0">
                <a:latin typeface="Arial" pitchFamily="34" charset="0"/>
              </a:rPr>
              <a:t>select</a:t>
            </a:r>
            <a:r>
              <a:rPr lang="en-GB" dirty="0">
                <a:latin typeface="Arial" pitchFamily="34" charset="0"/>
              </a:rPr>
              <a:t> data from tables.  Specify the table (file) to be queried in the field FILE.NAME. In the example the enquiry is created for the CUSTOMER application.</a:t>
            </a:r>
          </a:p>
          <a:p>
            <a:pPr eaLnBrk="1" hangingPunct="1">
              <a:lnSpc>
                <a:spcPct val="80000"/>
              </a:lnSpc>
            </a:pPr>
            <a:endParaRPr lang="en-GB" dirty="0">
              <a:latin typeface="Arial" pitchFamily="34" charset="0"/>
            </a:endParaRPr>
          </a:p>
          <a:p>
            <a:pPr eaLnBrk="1" hangingPunct="1">
              <a:lnSpc>
                <a:spcPct val="80000"/>
              </a:lnSpc>
            </a:pPr>
            <a:r>
              <a:rPr lang="ru-RU" dirty="0">
                <a:latin typeface="Arial" pitchFamily="34" charset="0"/>
              </a:rPr>
              <a:t>«</a:t>
            </a:r>
            <a:r>
              <a:rPr lang="en-US" dirty="0">
                <a:latin typeface="Arial" pitchFamily="34" charset="0"/>
              </a:rPr>
              <a:t>Table name</a:t>
            </a:r>
            <a:r>
              <a:rPr lang="ru-RU" dirty="0">
                <a:latin typeface="Arial" pitchFamily="34" charset="0"/>
              </a:rPr>
              <a:t>»</a:t>
            </a:r>
            <a:r>
              <a:rPr lang="en-GB" dirty="0">
                <a:latin typeface="Arial" pitchFamily="34" charset="0"/>
              </a:rPr>
              <a:t> is the application name itself as there exists one table behind every application which has the same name as the application name.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32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lnSpc>
                <a:spcPct val="80000"/>
              </a:lnSpc>
            </a:pPr>
            <a:r>
              <a:rPr lang="ru-RU" dirty="0">
                <a:latin typeface="Arial" pitchFamily="34" charset="0"/>
              </a:rPr>
              <a:t>— </a:t>
            </a:r>
            <a:r>
              <a:rPr lang="en-GB" dirty="0">
                <a:latin typeface="Arial" pitchFamily="34" charset="0"/>
              </a:rPr>
              <a:t>Specify the Header Information as shown.</a:t>
            </a:r>
          </a:p>
          <a:p>
            <a:pPr algn="just">
              <a:lnSpc>
                <a:spcPct val="80000"/>
              </a:lnSpc>
            </a:pPr>
            <a:endParaRPr lang="en-GB" dirty="0">
              <a:latin typeface="Arial" pitchFamily="34" charset="0"/>
            </a:endParaRPr>
          </a:p>
          <a:p>
            <a:r>
              <a:rPr lang="en-US" dirty="0">
                <a:latin typeface="Arial" pitchFamily="34" charset="0"/>
              </a:rPr>
              <a:t>FIELD.NAME is an associated multi-value set used to display header lines. The text to be displayed as column heading is specified in the OPERATION field. The value specified in FIELD.NAME is not the one which is displayed. </a:t>
            </a:r>
          </a:p>
          <a:p>
            <a:r>
              <a:rPr lang="en-US" dirty="0">
                <a:latin typeface="Arial" pitchFamily="34" charset="0"/>
              </a:rPr>
              <a:t>Specify the first line of the header as “Temenos Training” . The text to be displayed as header should be enclosed within quotes. </a:t>
            </a:r>
          </a:p>
          <a:p>
            <a:endParaRPr lang="en-US" dirty="0">
              <a:latin typeface="Arial" pitchFamily="34" charset="0"/>
            </a:endParaRPr>
          </a:p>
          <a:p>
            <a:r>
              <a:rPr lang="en-US" dirty="0">
                <a:latin typeface="Arial" pitchFamily="34" charset="0"/>
              </a:rPr>
              <a:t>Use the COLUMN field, to specify the position of header text – column and row details. The first value represents the column and the second value represents the row. The two values are separated by a comma.</a:t>
            </a:r>
          </a:p>
          <a:p>
            <a:endParaRPr lang="en-US" dirty="0">
              <a:latin typeface="Arial" pitchFamily="34" charset="0"/>
            </a:endParaRPr>
          </a:p>
          <a:p>
            <a:r>
              <a:rPr lang="en-US" dirty="0">
                <a:latin typeface="Arial" pitchFamily="34" charset="0"/>
              </a:rPr>
              <a:t>Use SECTION field to specify where the header has to be displayed.  Choose HEADER.</a:t>
            </a:r>
            <a:endParaRPr lang="en-GB"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900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lnSpc>
                <a:spcPct val="80000"/>
              </a:lnSpc>
            </a:pPr>
            <a:r>
              <a:rPr lang="ru-RU" dirty="0">
                <a:latin typeface="Arial" pitchFamily="34" charset="0"/>
              </a:rPr>
              <a:t>— </a:t>
            </a:r>
            <a:r>
              <a:rPr lang="en-GB" dirty="0">
                <a:latin typeface="Arial" pitchFamily="34" charset="0"/>
              </a:rPr>
              <a:t>Each column in the report is an extracted field from the application. Each column must have a header that represents what data is being displayed. This header is mentioned in the field FIELD.NAME. The OPERATION field holds the actual name of the field in the table.  Data is fetched from this field from the table and populated in the enquiry. </a:t>
            </a:r>
          </a:p>
          <a:p>
            <a:pPr eaLnBrk="1" hangingPunct="1">
              <a:lnSpc>
                <a:spcPct val="80000"/>
              </a:lnSpc>
            </a:pPr>
            <a:endParaRPr lang="en-GB" dirty="0">
              <a:latin typeface="Arial" pitchFamily="34" charset="0"/>
            </a:endParaRPr>
          </a:p>
          <a:p>
            <a:pPr eaLnBrk="1" hangingPunct="1">
              <a:lnSpc>
                <a:spcPct val="80000"/>
              </a:lnSpc>
            </a:pPr>
            <a:r>
              <a:rPr lang="en-GB" dirty="0">
                <a:latin typeface="Arial" pitchFamily="34" charset="0"/>
              </a:rPr>
              <a:t>(If you specify the actual field name from the STANDARD.SELECTION in the field FIELD.NAME, </a:t>
            </a:r>
            <a:r>
              <a:rPr lang="en-US" dirty="0">
                <a:latin typeface="Arial" pitchFamily="34" charset="0"/>
              </a:rPr>
              <a:t>this value is defaulted in the </a:t>
            </a:r>
            <a:r>
              <a:rPr lang="en-GB" dirty="0">
                <a:latin typeface="Arial" pitchFamily="34" charset="0"/>
              </a:rPr>
              <a:t>OPERATION </a:t>
            </a:r>
            <a:r>
              <a:rPr lang="en-US" dirty="0">
                <a:latin typeface="Arial" pitchFamily="34" charset="0"/>
              </a:rPr>
              <a:t>field</a:t>
            </a:r>
            <a:r>
              <a:rPr lang="en-GB" dirty="0">
                <a:latin typeface="Arial" pitchFamily="34" charset="0"/>
              </a:rPr>
              <a:t> too during Validation. This saves you some time during enquiry creation.  If you desire a user-defined column heading, give a different label in the field FIELD.NAME, but the OPERATION field will not be auto-populated)</a:t>
            </a:r>
          </a:p>
          <a:p>
            <a:pPr eaLnBrk="1" hangingPunct="1">
              <a:lnSpc>
                <a:spcPct val="80000"/>
              </a:lnSpc>
            </a:pPr>
            <a:endParaRPr lang="en-GB"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817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lnSpc>
                <a:spcPct val="80000"/>
              </a:lnSpc>
            </a:pPr>
            <a:r>
              <a:rPr lang="en-GB" dirty="0">
                <a:latin typeface="Arial" pitchFamily="34" charset="0"/>
              </a:rPr>
              <a:t>— Specify the order for the fields to appear in the enquiry in the COLUMN field. The first field @ID is displayed in column one. If COLUMN is left blank, the column will not be displayed as part of the report.</a:t>
            </a:r>
          </a:p>
          <a:p>
            <a:pPr eaLnBrk="1" hangingPunct="1">
              <a:lnSpc>
                <a:spcPct val="80000"/>
              </a:lnSpc>
            </a:pPr>
            <a:endParaRPr lang="en-GB" dirty="0">
              <a:latin typeface="Arial" pitchFamily="34" charset="0"/>
            </a:endParaRPr>
          </a:p>
          <a:p>
            <a:pPr eaLnBrk="1" hangingPunct="1">
              <a:lnSpc>
                <a:spcPct val="80000"/>
              </a:lnSpc>
            </a:pPr>
            <a:r>
              <a:rPr lang="en-GB" dirty="0">
                <a:latin typeface="Arial" pitchFamily="34" charset="0"/>
              </a:rPr>
              <a:t>Note: Columns must always be specified in the correct order, meaning from left to right. The ENQUIRY application cannot display the output correctly if the columns are all mixed up.</a:t>
            </a:r>
          </a:p>
          <a:p>
            <a:pPr eaLnBrk="1" hangingPunct="1">
              <a:lnSpc>
                <a:spcPct val="80000"/>
              </a:lnSpc>
            </a:pPr>
            <a:endParaRPr lang="en-GB" dirty="0">
              <a:latin typeface="Arial" pitchFamily="34" charset="0"/>
            </a:endParaRPr>
          </a:p>
          <a:p>
            <a:pPr eaLnBrk="1" hangingPunct="1">
              <a:lnSpc>
                <a:spcPct val="80000"/>
              </a:lnSpc>
            </a:pPr>
            <a:r>
              <a:rPr lang="en-US" dirty="0">
                <a:latin typeface="Arial" pitchFamily="34" charset="0"/>
              </a:rPr>
              <a:t>Value for </a:t>
            </a:r>
            <a:r>
              <a:rPr lang="en-GB" dirty="0">
                <a:latin typeface="Arial" pitchFamily="34" charset="0"/>
              </a:rPr>
              <a:t>the LENGTH.MASK field is defaulted by T24. You can adjust the length and justification of the field using the LENGTH.MASK field . Also the value in the field SINGLE.MULTI is defaulted by T24 depending on the nature of the field. This field can hold the value S or M.</a:t>
            </a: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274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dirty="0">
                <a:latin typeface="Arial" pitchFamily="34" charset="0"/>
              </a:rPr>
              <a:t>— Execute the enquiry to view the output. Use the command ENQ followed by the enquiry (name) ID at the command line. ENQ is the abbreviation for ENQUIRY.SELECT application.</a:t>
            </a:r>
          </a:p>
          <a:p>
            <a:pPr eaLnBrk="1" hangingPunct="1"/>
            <a:r>
              <a:rPr lang="en-US" dirty="0">
                <a:latin typeface="Arial" pitchFamily="34" charset="0"/>
              </a:rPr>
              <a:t>The enquiry will display all the records against the 5 fields specified earlier, page by page. That is, by default, any enquiry is T24 displays all records from the application the enquiry is based on. </a:t>
            </a:r>
          </a:p>
          <a:p>
            <a:pPr eaLnBrk="1" hangingPunct="1"/>
            <a:r>
              <a:rPr lang="en-US" dirty="0">
                <a:latin typeface="Arial" pitchFamily="34" charset="0"/>
              </a:rPr>
              <a:t>You may also specify conditions at runtime in an enquiry.  Based on the values supplied by the user, the enquiry will filter the records and only select those which satisfy the condition</a:t>
            </a:r>
            <a:r>
              <a:rPr lang="ru-RU" dirty="0">
                <a:latin typeface="Arial" pitchFamily="34" charset="0"/>
              </a:rPr>
              <a:t>.</a:t>
            </a:r>
          </a:p>
          <a:p>
            <a:pPr eaLnBrk="1" hangingPunct="1"/>
            <a:endParaRPr lang="ru-RU" dirty="0">
              <a:latin typeface="Arial" pitchFamily="34" charset="0"/>
            </a:endParaRPr>
          </a:p>
          <a:p>
            <a:pPr eaLnBrk="1" hangingPunct="1"/>
            <a:r>
              <a:rPr lang="en-US" dirty="0">
                <a:latin typeface="Arial" pitchFamily="34" charset="0"/>
              </a:rPr>
              <a:t>When you execute the enquiry, a Dynamic Selection Criteria box appears. This allows you to specify run time selection criteria based on all fields of the application the enquiry is based on. You may specify one or more conditions in the selection criteria box to filter out specific records from the database. The format of the criteria is &lt;Fieldname&gt; &lt;Logical Operand&gt; &lt;Value&gt;. When you specify multiple conditions, there is a logical AND between them. Then click on the Find button to execute your enquiry. You will see that you can specify a selection criteria on any field of the CUSTOMER application. The list of fields displayed here matches the list of fields in the STANDARD.SELECTION record for the CUSTOMER application.</a:t>
            </a:r>
            <a:endParaRPr lang="ru-RU" dirty="0">
              <a:latin typeface="Arial" pitchFamily="34" charset="0"/>
            </a:endParaRPr>
          </a:p>
          <a:p>
            <a:pPr eaLnBrk="1" hangingPunct="1">
              <a:buFontTx/>
              <a:buNone/>
            </a:pPr>
            <a:endParaRPr lang="en-US" dirty="0">
              <a:latin typeface="Arial" pitchFamily="34" charset="0"/>
            </a:endParaRPr>
          </a:p>
          <a:p>
            <a:pPr eaLnBrk="1" hangingPunct="1">
              <a:buFontTx/>
              <a:buNone/>
            </a:pPr>
            <a:r>
              <a:rPr lang="en-US" dirty="0">
                <a:latin typeface="Arial" pitchFamily="34" charset="0"/>
              </a:rPr>
              <a:t>Another way of specifying the selection criteria at runtime is while executing the enquiry itself.  ENQ CUST.ADDRESS.ENQ  SECTOR EQ 1001</a:t>
            </a:r>
          </a:p>
          <a:p>
            <a:pPr eaLnBrk="1" hangingPunct="1"/>
            <a:r>
              <a:rPr lang="en-US" dirty="0">
                <a:latin typeface="Arial" pitchFamily="34" charset="0"/>
              </a:rPr>
              <a:t>The same format could be used in HELPTXT.MENU</a:t>
            </a:r>
          </a:p>
          <a:p>
            <a:pPr eaLnBrk="1" hangingPunct="1"/>
            <a:endParaRPr lang="en-US" dirty="0">
              <a:latin typeface="Arial" pitchFamily="34" charset="0"/>
            </a:endParaRPr>
          </a:p>
          <a:p>
            <a:pPr eaLnBrk="1" hangingPunct="1"/>
            <a:r>
              <a:rPr lang="en-US" dirty="0">
                <a:latin typeface="Arial" pitchFamily="34" charset="0"/>
              </a:rPr>
              <a:t>To launch Enquiry with no parameters you could use QUERY instead of ENQ. Selection Screen will be skipped.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726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 Header for a field is specified in the field </a:t>
            </a:r>
            <a:r>
              <a:rPr lang="ru-RU" dirty="0">
                <a:latin typeface="Arial" pitchFamily="34" charset="0"/>
              </a:rPr>
              <a:t>«</a:t>
            </a:r>
            <a:r>
              <a:rPr lang="en-US" dirty="0">
                <a:latin typeface="Arial" pitchFamily="34" charset="0"/>
              </a:rPr>
              <a:t>Header</a:t>
            </a:r>
            <a:r>
              <a:rPr lang="ru-RU" dirty="0">
                <a:latin typeface="Arial" pitchFamily="34" charset="0"/>
              </a:rPr>
              <a:t>» (</a:t>
            </a:r>
            <a:r>
              <a:rPr lang="en-US" dirty="0">
                <a:latin typeface="Arial" pitchFamily="34" charset="0"/>
              </a:rPr>
              <a:t>FIELD.LBL</a:t>
            </a:r>
            <a:r>
              <a:rPr lang="ru-RU" dirty="0">
                <a:latin typeface="Arial" pitchFamily="34" charset="0"/>
              </a:rPr>
              <a:t>) </a:t>
            </a:r>
            <a:r>
              <a:rPr lang="en-US" dirty="0">
                <a:latin typeface="Arial" pitchFamily="34" charset="0"/>
              </a:rPr>
              <a:t>on 2-nd tab. Header for the @ID field is specified as ‘Customer Code’. If this field is left blank, value in FIELD.NAME field will be defaulted.</a:t>
            </a:r>
          </a:p>
          <a:p>
            <a:endParaRPr lang="en-US" dirty="0">
              <a:latin typeface="Arial" pitchFamily="34" charset="0"/>
            </a:endParaRPr>
          </a:p>
          <a:p>
            <a:r>
              <a:rPr lang="en-US" dirty="0" err="1">
                <a:latin typeface="Arial" pitchFamily="34" charset="0"/>
              </a:rPr>
              <a:t>Authorise</a:t>
            </a:r>
            <a:r>
              <a:rPr lang="en-US" dirty="0">
                <a:latin typeface="Arial" pitchFamily="34" charset="0"/>
              </a:rPr>
              <a:t> your enquiry record and execute to view the results. Ensure that you specify COLUMN value for all the fields.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921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90500" indent="-190500">
              <a:defRPr/>
            </a:pPr>
            <a:r>
              <a:rPr lang="en-US" dirty="0">
                <a:latin typeface="Arial" pitchFamily="34" charset="0"/>
              </a:rPr>
              <a:t>— This is the workshop section of the learning unit. </a:t>
            </a:r>
          </a:p>
          <a:p>
            <a:pPr marL="190500" indent="-190500">
              <a:defRPr/>
            </a:pPr>
            <a:endParaRPr lang="en-US" dirty="0">
              <a:latin typeface="Arial" pitchFamily="34" charset="0"/>
            </a:endParaRPr>
          </a:p>
          <a:p>
            <a:pPr marL="190500" indent="-190500">
              <a:buFontTx/>
              <a:buAutoNum type="arabicPeriod"/>
              <a:defRPr/>
            </a:pPr>
            <a:r>
              <a:rPr lang="en-GB" dirty="0">
                <a:latin typeface="Arial" pitchFamily="34" charset="0"/>
              </a:rPr>
              <a:t>Create a report based on the </a:t>
            </a:r>
            <a:r>
              <a:rPr lang="en-GB" b="1" dirty="0">
                <a:latin typeface="Arial" pitchFamily="34" charset="0"/>
              </a:rPr>
              <a:t>ACCOUNT</a:t>
            </a:r>
            <a:r>
              <a:rPr lang="en-GB" dirty="0">
                <a:latin typeface="Arial" pitchFamily="34" charset="0"/>
              </a:rPr>
              <a:t> application in T24 which lists the following fields</a:t>
            </a:r>
          </a:p>
          <a:p>
            <a:pPr marL="190500" indent="-190500">
              <a:buFontTx/>
              <a:buAutoNum type="arabicPeriod"/>
              <a:defRPr/>
            </a:pPr>
            <a:endParaRPr lang="en-GB" dirty="0">
              <a:latin typeface="Arial" pitchFamily="34" charset="0"/>
            </a:endParaRPr>
          </a:p>
          <a:p>
            <a:pPr marL="342900" lvl="1" indent="-342900">
              <a:defRPr/>
            </a:pPr>
            <a:r>
              <a:rPr lang="en-GB" dirty="0">
                <a:latin typeface="Arial" pitchFamily="34" charset="0"/>
              </a:rPr>
              <a:t>2. @ID (Account ID), MNEMONIC, CURRENCY, CATEGORY and WORKING.BALANCE</a:t>
            </a:r>
          </a:p>
          <a:p>
            <a:pPr marL="342900" lvl="1" indent="-342900">
              <a:defRPr/>
            </a:pPr>
            <a:endParaRPr lang="en-GB" dirty="0">
              <a:latin typeface="Arial" pitchFamily="34" charset="0"/>
            </a:endParaRPr>
          </a:p>
          <a:p>
            <a:pPr marL="342900" marR="0" lvl="1" indent="-342900" algn="l" defTabSz="914400" rtl="0" eaLnBrk="1" fontAlgn="auto" latinLnBrk="0" hangingPunct="1">
              <a:lnSpc>
                <a:spcPct val="100000"/>
              </a:lnSpc>
              <a:spcBef>
                <a:spcPts val="0"/>
              </a:spcBef>
              <a:spcAft>
                <a:spcPts val="0"/>
              </a:spcAft>
              <a:buClrTx/>
              <a:buSzTx/>
              <a:buFontTx/>
              <a:buNone/>
              <a:tabLst/>
              <a:defRPr/>
            </a:pPr>
            <a:r>
              <a:rPr lang="en-GB" dirty="0">
                <a:latin typeface="Arial" pitchFamily="34" charset="0"/>
              </a:rPr>
              <a:t>3. </a:t>
            </a:r>
            <a:r>
              <a:rPr lang="en-GB" sz="1200" dirty="0">
                <a:latin typeface="Tahoma" panose="020B0604030504040204" pitchFamily="34" charset="0"/>
                <a:ea typeface="Tahoma" panose="020B0604030504040204" pitchFamily="34" charset="0"/>
                <a:cs typeface="Tahoma" panose="020B0604030504040204" pitchFamily="34" charset="0"/>
              </a:rPr>
              <a:t>Display meaningful column headings in your enquiry</a:t>
            </a:r>
          </a:p>
          <a:p>
            <a:pPr>
              <a:defRPr/>
            </a:pPr>
            <a:endParaRPr lang="en-GB" dirty="0">
              <a:latin typeface="Arial" pitchFamily="34" charset="0"/>
            </a:endParaRPr>
          </a:p>
          <a:p>
            <a:pPr>
              <a:defRPr/>
            </a:pPr>
            <a:r>
              <a:rPr lang="en-GB" dirty="0">
                <a:latin typeface="Arial" pitchFamily="34" charset="0"/>
              </a:rPr>
              <a:t>4. Execute the Enquiry to generate the report of customers who belong to SECTOR (One thousand and one) 1001</a:t>
            </a:r>
          </a:p>
          <a:p>
            <a:pPr marL="342900" lvl="1" indent="-342900">
              <a:defRPr/>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19</a:t>
            </a:fld>
            <a:endParaRPr lang="en-US"/>
          </a:p>
        </p:txBody>
      </p:sp>
    </p:spTree>
    <p:extLst>
      <p:ext uri="{BB962C8B-B14F-4D97-AF65-F5344CB8AC3E}">
        <p14:creationId xmlns:p14="http://schemas.microsoft.com/office/powerpoint/2010/main" val="164525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100" dirty="0">
                <a:latin typeface="Arial" pitchFamily="34" charset="0"/>
              </a:rPr>
              <a:t>— This task teaches you to specify fixed selections and dynamic selection criteria in enquiries. Consider a scenario where a bank decides to provide an offer for the US customers who belong to a particular SECTOR .The SECTOR is specified at run time. How will you create an enquiry for the given requirement?</a:t>
            </a:r>
          </a:p>
          <a:p>
            <a:endParaRPr lang="en-US" dirty="0">
              <a:latin typeface="Arial" pitchFamily="34" charset="0"/>
            </a:endParaRPr>
          </a:p>
          <a:p>
            <a:pPr marL="342900" lvl="1" indent="-342900">
              <a:buFontTx/>
              <a:buAutoNum type="arabicPeriod"/>
            </a:pPr>
            <a:r>
              <a:rPr lang="en-GB" dirty="0">
                <a:latin typeface="Arial" pitchFamily="34" charset="0"/>
              </a:rPr>
              <a:t>Create a report based on the </a:t>
            </a:r>
            <a:r>
              <a:rPr lang="en-GB" b="1" dirty="0">
                <a:latin typeface="Arial" pitchFamily="34" charset="0"/>
              </a:rPr>
              <a:t>CUSTOMER</a:t>
            </a:r>
            <a:r>
              <a:rPr lang="en-GB" dirty="0">
                <a:latin typeface="Arial" pitchFamily="34" charset="0"/>
              </a:rPr>
              <a:t> application in T24. </a:t>
            </a:r>
          </a:p>
          <a:p>
            <a:pPr marL="342900" lvl="1" indent="-342900">
              <a:buFontTx/>
              <a:buAutoNum type="arabicPeriod"/>
            </a:pPr>
            <a:endParaRPr lang="en-GB" dirty="0">
              <a:latin typeface="Arial" pitchFamily="34" charset="0"/>
            </a:endParaRPr>
          </a:p>
          <a:p>
            <a:pPr marL="342900" lvl="1" indent="-342900">
              <a:buFontTx/>
              <a:buAutoNum type="arabicPeriod"/>
            </a:pPr>
            <a:r>
              <a:rPr lang="en-GB" sz="1100" dirty="0">
                <a:latin typeface="Arial" pitchFamily="34" charset="0"/>
              </a:rPr>
              <a:t>The fields to be displayed are @ID (Customer ID), MNEMONIC, SECTOR, NATIONALITY and RESIDENCE.</a:t>
            </a:r>
          </a:p>
          <a:p>
            <a:pPr marL="342900" lvl="1" indent="-342900">
              <a:buFontTx/>
              <a:buAutoNum type="arabicPeriod"/>
            </a:pPr>
            <a:endParaRPr lang="en-GB" sz="1100" dirty="0">
              <a:latin typeface="Arial" pitchFamily="34" charset="0"/>
            </a:endParaRPr>
          </a:p>
          <a:p>
            <a:pPr marL="342900" lvl="1" indent="-342900">
              <a:buFontTx/>
              <a:buAutoNum type="arabicPeriod"/>
            </a:pPr>
            <a:r>
              <a:rPr lang="en-GB" sz="1100" dirty="0">
                <a:latin typeface="Arial" pitchFamily="34" charset="0"/>
              </a:rPr>
              <a:t>Display only those customer records whose nationality  is US  </a:t>
            </a:r>
          </a:p>
          <a:p>
            <a:pPr marL="342900" lvl="1" indent="-342900">
              <a:buFontTx/>
              <a:buAutoNum type="arabicPeriod"/>
            </a:pPr>
            <a:endParaRPr lang="en-GB" sz="1100" dirty="0">
              <a:latin typeface="Arial" pitchFamily="34" charset="0"/>
            </a:endParaRPr>
          </a:p>
          <a:p>
            <a:pPr marL="342900" lvl="1" indent="-342900">
              <a:buFontTx/>
              <a:buAutoNum type="arabicPeriod"/>
            </a:pPr>
            <a:r>
              <a:rPr lang="en-GB" sz="1100" dirty="0">
                <a:latin typeface="Arial" pitchFamily="34" charset="0"/>
              </a:rPr>
              <a:t>The Value for the field SECTOR need to be obtained from the user at run time. Make this as a mandatory input.</a:t>
            </a:r>
          </a:p>
          <a:p>
            <a:pPr marL="342900" lvl="1" indent="-342900"/>
            <a:endParaRPr lang="en-GB" sz="1800"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20</a:t>
            </a:fld>
            <a:endParaRPr lang="en-US"/>
          </a:p>
        </p:txBody>
      </p:sp>
    </p:spTree>
    <p:extLst>
      <p:ext uri="{BB962C8B-B14F-4D97-AF65-F5344CB8AC3E}">
        <p14:creationId xmlns:p14="http://schemas.microsoft.com/office/powerpoint/2010/main" val="798083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3</a:t>
            </a:fld>
            <a:endParaRPr lang="en-US"/>
          </a:p>
        </p:txBody>
      </p:sp>
    </p:spTree>
    <p:extLst>
      <p:ext uri="{BB962C8B-B14F-4D97-AF65-F5344CB8AC3E}">
        <p14:creationId xmlns:p14="http://schemas.microsoft.com/office/powerpoint/2010/main" val="3743480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ru-RU" dirty="0">
                <a:latin typeface="Arial" pitchFamily="34" charset="0"/>
              </a:rPr>
              <a:t>— </a:t>
            </a:r>
            <a:r>
              <a:rPr lang="en-GB" dirty="0">
                <a:latin typeface="Arial" pitchFamily="34" charset="0"/>
              </a:rPr>
              <a:t>You need to design a report which only display information of customers whose nationality is US.  Since this requirement is fixed, specify it in FIXED.SELECTION field.  More than one fixed condition can be specified, if required by a logical AND between the multiple conditions.  The condition specified in fixed selection will be executed first and always before dynamic selection. It first filters records with nationality equal to US, and then applies the dynamic conditions specified at runtime on these filtered records. User does not have privileges to modify this condition during execution. </a:t>
            </a:r>
          </a:p>
          <a:p>
            <a:pPr eaLnBrk="1" hangingPunct="1"/>
            <a:endParaRPr lang="en-US" dirty="0">
              <a:latin typeface="Arial" pitchFamily="34" charset="0"/>
            </a:endParaRPr>
          </a:p>
          <a:p>
            <a:pPr eaLnBrk="1" hangingPunct="1"/>
            <a:r>
              <a:rPr lang="en-US" dirty="0">
                <a:latin typeface="Arial" pitchFamily="34" charset="0"/>
              </a:rPr>
              <a:t>The format of </a:t>
            </a:r>
            <a:r>
              <a:rPr lang="en-GB" dirty="0">
                <a:latin typeface="Arial" pitchFamily="34" charset="0"/>
              </a:rPr>
              <a:t>FIXED.SELECTION</a:t>
            </a:r>
            <a:r>
              <a:rPr lang="en-US" dirty="0">
                <a:latin typeface="Arial" pitchFamily="34" charset="0"/>
              </a:rPr>
              <a:t> is FIELD.NAME &lt;space&gt;operand &lt;space&gt; value. The required condition for this example is  ‘NATIONALITY EQ US', where NATIONALITY is a field name and EQ is the operand. The fixed selections are always executed first, before the dynamic run time selection criteria that is entered.</a:t>
            </a:r>
            <a:r>
              <a:rPr lang="en-GB" dirty="0">
                <a:latin typeface="Arial" pitchFamily="34" charset="0"/>
              </a:rPr>
              <a:t> </a:t>
            </a:r>
          </a:p>
          <a:p>
            <a:pPr eaLnBrk="1" hangingPunct="1"/>
            <a:endParaRPr lang="en-GB" dirty="0">
              <a:latin typeface="Arial" pitchFamily="34" charset="0"/>
            </a:endParaRPr>
          </a:p>
          <a:p>
            <a:pPr eaLnBrk="1" hangingPunct="1"/>
            <a:r>
              <a:rPr lang="en-GB" dirty="0">
                <a:latin typeface="Arial" pitchFamily="34" charset="0"/>
              </a:rPr>
              <a:t>To make SECTOR as a mandatory dynamic selection criteria input, use the field SELECTION.FLDS.  To change the label of the field that is displayed in the dynamic selection criteria, use SEL.LABEL. This multi-value set also allows you to impose restrictions on the operand to be used in the dynamic selection criteria using the SEL.FLD.OPER (Selection Field Operand). Multiple operands can be provided in this field ,delimited by space. Set the field REQUIRED.SEL to Y to make the field mandatory at runtime.  The enquiry will not execute till a value is provided for SECTOR in the dynamic selection criteria box.</a:t>
            </a:r>
          </a:p>
          <a:p>
            <a:pPr eaLnBrk="1" hangingPunct="1"/>
            <a:endParaRPr lang="en-GB" dirty="0">
              <a:latin typeface="Arial" pitchFamily="34" charset="0"/>
            </a:endParaRPr>
          </a:p>
          <a:p>
            <a:pPr eaLnBrk="1" hangingPunct="1"/>
            <a:r>
              <a:rPr lang="en-GB" dirty="0">
                <a:latin typeface="Arial" pitchFamily="34" charset="0"/>
              </a:rPr>
              <a:t>You will notice that unlike the last task, when you use these set of fields, only the application fields configured here are displayed during run-time in the dynamic selection criteria box.</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088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dirty="0">
                <a:latin typeface="Arial" pitchFamily="34" charset="0"/>
              </a:rPr>
              <a:t>To sort records in the descending order of  their MNEMONIC, USE the field FIXED.SORT field in the ENQUIRY application</a:t>
            </a:r>
          </a:p>
          <a:p>
            <a:pPr eaLnBrk="1" hangingPunct="1"/>
            <a:endParaRPr lang="en-US" dirty="0">
              <a:latin typeface="Arial" pitchFamily="34" charset="0"/>
            </a:endParaRPr>
          </a:p>
          <a:p>
            <a:pPr eaLnBrk="1" hangingPunct="1"/>
            <a:r>
              <a:rPr lang="en-US" dirty="0">
                <a:latin typeface="Arial" pitchFamily="34" charset="0"/>
              </a:rPr>
              <a:t>FIXED.SORT-  This field is used to specify fixed sorts for enquiry. Specify the name of the field that has to be sorted. By default the system sorts in ascending order. To sort the records in descending order specify DSND along with the field name.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683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eaLnBrk="1" hangingPunct="1">
              <a:defRPr/>
            </a:pPr>
            <a:r>
              <a:rPr lang="en-US" dirty="0">
                <a:latin typeface="Arial" pitchFamily="34" charset="0"/>
              </a:rPr>
              <a:t>. Amend the enquiry to ensure data that meets the following condition alone is retrieved from the database.</a:t>
            </a:r>
          </a:p>
          <a:p>
            <a:pPr marL="228600" indent="-228600" eaLnBrk="1" hangingPunct="1">
              <a:buFontTx/>
              <a:buAutoNum type="arabicPeriod"/>
              <a:defRPr/>
            </a:pPr>
            <a:endParaRPr lang="en-US" dirty="0">
              <a:latin typeface="Arial" pitchFamily="34" charset="0"/>
            </a:endParaRPr>
          </a:p>
          <a:p>
            <a:pPr eaLnBrk="1" hangingPunct="1">
              <a:defRPr/>
            </a:pPr>
            <a:r>
              <a:rPr lang="en-US" dirty="0">
                <a:latin typeface="Arial" pitchFamily="34" charset="0"/>
              </a:rPr>
              <a:t>2. Either the value for currency has to be supplied or the value for category has to be supplied And</a:t>
            </a:r>
          </a:p>
          <a:p>
            <a:pPr eaLnBrk="1" hangingPunct="1">
              <a:defRPr/>
            </a:pPr>
            <a:endParaRPr lang="en-US" dirty="0">
              <a:latin typeface="Arial" pitchFamily="34" charset="0"/>
            </a:endParaRPr>
          </a:p>
          <a:p>
            <a:pPr eaLnBrk="1" hangingPunct="1">
              <a:defRPr/>
            </a:pPr>
            <a:r>
              <a:rPr lang="en-US" dirty="0">
                <a:latin typeface="Arial" pitchFamily="34" charset="0"/>
              </a:rPr>
              <a:t>3. Account should be a valid customer account. </a:t>
            </a:r>
          </a:p>
          <a:p>
            <a:pPr eaLnBrk="1" hangingPunct="1">
              <a:defRPr/>
            </a:pPr>
            <a:endParaRPr lang="en-US" dirty="0">
              <a:latin typeface="Arial" pitchFamily="34" charset="0"/>
            </a:endParaRPr>
          </a:p>
          <a:p>
            <a:pPr eaLnBrk="1" hangingPunct="1">
              <a:buFont typeface="Wingdings" pitchFamily="2" charset="2"/>
              <a:buNone/>
              <a:defRPr/>
            </a:pPr>
            <a:r>
              <a:rPr lang="en-US" dirty="0">
                <a:latin typeface="Arial" pitchFamily="34" charset="0"/>
              </a:rPr>
              <a:t>Hint : Internal accounts do not have a value in the field CUSTOMER</a:t>
            </a:r>
          </a:p>
          <a:p>
            <a:pPr eaLnBrk="1" hangingPunct="1">
              <a:buFont typeface="Wingdings" pitchFamily="2" charset="2"/>
              <a:buNone/>
              <a:defRPr/>
            </a:pPr>
            <a:endParaRPr lang="en-US" dirty="0">
              <a:latin typeface="Arial" pitchFamily="34" charset="0"/>
            </a:endParaRPr>
          </a:p>
          <a:p>
            <a:pPr eaLnBrk="1" hangingPunct="1">
              <a:buFont typeface="Wingdings" pitchFamily="2" charset="2"/>
              <a:buNone/>
              <a:defRPr/>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512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2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544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This is not all functions of </a:t>
            </a:r>
            <a:r>
              <a:rPr lang="en-GB" sz="1200" dirty="0">
                <a:solidFill>
                  <a:schemeClr val="bg1"/>
                </a:solidFill>
                <a:latin typeface="Tahoma" panose="020B0604030504040204" pitchFamily="34" charset="0"/>
                <a:ea typeface="Tahoma" panose="020B0604030504040204" pitchFamily="34" charset="0"/>
                <a:cs typeface="Tahoma" panose="020B0604030504040204" pitchFamily="34" charset="0"/>
              </a:rPr>
              <a:t>CONVERSION field</a:t>
            </a:r>
            <a:r>
              <a:rPr lang="ru-RU"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for full list please see Helptext.</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11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4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en-US" dirty="0"/>
              <a:t>You must first create the Version and Enquiry records that need to be part of the workflow.</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077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task requires that values from the enquiry to be passed to the fields in the version. The value for the field ID is passed to the version from the enquiry. Therefore these fields will be populated automatically once you launch this version. </a:t>
            </a:r>
          </a:p>
          <a:p>
            <a:pPr algn="just"/>
            <a:endParaRPr lang="en-US" dirty="0"/>
          </a:p>
          <a:p>
            <a:pPr algn="just"/>
            <a:r>
              <a:rPr lang="en-US" dirty="0"/>
              <a:t>AUTOM.FIELD.NO – In this field you specify the field name for which you want to default the values.</a:t>
            </a:r>
          </a:p>
          <a:p>
            <a:pPr algn="just"/>
            <a:r>
              <a:rPr lang="en-US" dirty="0"/>
              <a:t>AUT.NEW.CONTENT – The field AUT.NEW.CONTENT holds the value to be defaulted. Here as you are passing the value from the enquiry, specify the content in the following format APPLICATIONNAME&gt;FIELDNAME.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694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en-US" dirty="0"/>
              <a:t>You must first create the Version and Enquiry records that need to be part of the workflow.</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61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en-US" dirty="0">
                <a:latin typeface="Arial" pitchFamily="34" charset="0"/>
              </a:rPr>
              <a:t>— T24</a:t>
            </a:r>
            <a:r>
              <a:rPr lang="en-US" b="1" dirty="0">
                <a:latin typeface="Arial" pitchFamily="34" charset="0"/>
              </a:rPr>
              <a:t>  </a:t>
            </a:r>
            <a:r>
              <a:rPr lang="en-US" dirty="0">
                <a:latin typeface="Arial" pitchFamily="34" charset="0"/>
              </a:rPr>
              <a:t>is made up of different applications like </a:t>
            </a:r>
            <a:r>
              <a:rPr lang="en-US" b="1" dirty="0">
                <a:latin typeface="Arial" pitchFamily="34" charset="0"/>
              </a:rPr>
              <a:t>CUSTOMER</a:t>
            </a:r>
            <a:r>
              <a:rPr lang="en-US" dirty="0">
                <a:latin typeface="Arial" pitchFamily="34" charset="0"/>
              </a:rPr>
              <a:t> , </a:t>
            </a:r>
            <a:r>
              <a:rPr lang="en-US" b="1" dirty="0">
                <a:latin typeface="Arial" pitchFamily="34" charset="0"/>
              </a:rPr>
              <a:t>ACCOUNT</a:t>
            </a:r>
            <a:r>
              <a:rPr lang="en-US" dirty="0">
                <a:latin typeface="Arial" pitchFamily="34" charset="0"/>
              </a:rPr>
              <a:t> , </a:t>
            </a:r>
            <a:r>
              <a:rPr lang="en-US" b="1" dirty="0">
                <a:latin typeface="Arial" pitchFamily="34" charset="0"/>
              </a:rPr>
              <a:t>FUNDS.TRANSFER </a:t>
            </a:r>
            <a:r>
              <a:rPr lang="en-US" dirty="0">
                <a:latin typeface="Arial" pitchFamily="34" charset="0"/>
              </a:rPr>
              <a:t>etc. An application validates and stores the data that is input.</a:t>
            </a:r>
          </a:p>
          <a:p>
            <a:pPr algn="just"/>
            <a:endParaRPr lang="en-US" dirty="0">
              <a:latin typeface="Arial" pitchFamily="34" charset="0"/>
            </a:endParaRPr>
          </a:p>
          <a:p>
            <a:pPr algn="just"/>
            <a:r>
              <a:rPr lang="en-US" dirty="0">
                <a:latin typeface="Arial" pitchFamily="34" charset="0"/>
              </a:rPr>
              <a:t>To view data from an application , you can do a LIST (L) of all the records.  </a:t>
            </a:r>
            <a:r>
              <a:rPr lang="en-GB" dirty="0">
                <a:latin typeface="Arial" pitchFamily="34" charset="0"/>
              </a:rPr>
              <a:t>The LONG LIST (L L) function allows you to specify a selection criteria before the list of records are displayed to you.</a:t>
            </a:r>
          </a:p>
          <a:p>
            <a:pPr algn="just"/>
            <a:endParaRPr lang="en-GB" b="1" dirty="0">
              <a:latin typeface="Arial" pitchFamily="34" charset="0"/>
            </a:endParaRPr>
          </a:p>
          <a:p>
            <a:pPr algn="just"/>
            <a:r>
              <a:rPr lang="en-GB" dirty="0">
                <a:latin typeface="Arial" pitchFamily="34" charset="0"/>
              </a:rPr>
              <a:t>However you may use the ENQUIRY application to create reports in user defined formats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6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task requires that values from the enquiry to be passed to the fields in the version. The value for the field ID is passed to the version from the enquiry. Therefore these fields will be populated automatically once you launch this version.</a:t>
            </a:r>
          </a:p>
          <a:p>
            <a:pPr algn="just"/>
            <a:endParaRPr lang="en-US" dirty="0"/>
          </a:p>
          <a:p>
            <a:pPr algn="just"/>
            <a:r>
              <a:rPr lang="en-US" dirty="0"/>
              <a:t>ENQUIRY.NAME – In this field you can specify an enquiry or an application name that will be invoked next. You can specify the function followed by the application name. To invoke an application in SEE mode you can append the function ‘S’ along with the application. As you are going to invoke a version that will create customer accounts, specify ACCOUNT,TRG.VERSION1 I F3. ACCOUNT,TRG.VERSION1 is the version to be invoked.  F3 is specified for auto-id generation. </a:t>
            </a:r>
          </a:p>
          <a:p>
            <a:pPr algn="just"/>
            <a:endParaRPr lang="en-US" dirty="0"/>
          </a:p>
          <a:p>
            <a:pPr algn="just"/>
            <a:r>
              <a:rPr lang="en-US" dirty="0"/>
              <a:t>SEL.CRIT - The customer ID should  be automatically populated in the Account record. You can pass the Customer ID by specifying the field name in the field SEL.CRIT. The format is Application name&gt;Field name. Field name should be defined in this enquiry. In this field you will mention CUSTOMER &gt; CUSTOMER.NUMBER , where CUSTOMER.NUMBER is the field name for @ID field in this Enquiry. </a:t>
            </a:r>
          </a:p>
          <a:p>
            <a:pPr algn="just"/>
            <a:endParaRPr lang="en-US" dirty="0"/>
          </a:p>
          <a:p>
            <a:pPr algn="just"/>
            <a:r>
              <a:rPr lang="en-US" dirty="0"/>
              <a:t>LABEL.FIELD – The field in the enquiry whose value is passed to the version must be mentioned in this field. </a:t>
            </a:r>
          </a:p>
          <a:p>
            <a:pPr algn="just"/>
            <a:r>
              <a:rPr lang="en-US" dirty="0"/>
              <a:t>Note: The number in the screen shot next to the value CUSTOMER.NUMBER defaults when the enquiry record is committed. It denotes the position of that field in the enquiry. </a:t>
            </a:r>
          </a:p>
          <a:p>
            <a:pPr algn="just"/>
            <a:endParaRPr lang="en-US" dirty="0"/>
          </a:p>
          <a:p>
            <a:pPr algn="just"/>
            <a:r>
              <a:rPr lang="en-US" dirty="0"/>
              <a:t> The text that acts as a hyper link is specified in the field NXT.DESC. </a:t>
            </a:r>
          </a:p>
          <a:p>
            <a:pPr algn="just"/>
            <a:endParaRPr lang="en-US" dirty="0"/>
          </a:p>
          <a:p>
            <a:pPr algn="just"/>
            <a:r>
              <a:rPr lang="en-US" dirty="0"/>
              <a:t>Now authorize and execute your enquiry.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14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921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359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520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578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endParaRPr lang="en-US" kern="0" dirty="0"/>
          </a:p>
          <a:p>
            <a:pPr marL="228600" indent="-228600">
              <a:defRPr/>
            </a:pPr>
            <a:r>
              <a:rPr lang="en-US" kern="0" dirty="0"/>
              <a:t>The given workshop tests your understanding on drilldown enquiries. The requirement is stated below:</a:t>
            </a:r>
          </a:p>
          <a:p>
            <a:pPr marL="228600" indent="-228600">
              <a:defRPr/>
            </a:pPr>
            <a:endParaRPr lang="en-US" kern="0" dirty="0"/>
          </a:p>
          <a:p>
            <a:pPr marL="228600" indent="-228600">
              <a:buFontTx/>
              <a:buAutoNum type="arabicPeriod"/>
              <a:defRPr/>
            </a:pPr>
            <a:r>
              <a:rPr lang="en-GB" kern="0" dirty="0"/>
              <a:t>Create an Enquiry based on the </a:t>
            </a:r>
            <a:r>
              <a:rPr lang="en-GB" b="1" kern="0" dirty="0"/>
              <a:t>ACCOUNT </a:t>
            </a:r>
            <a:r>
              <a:rPr lang="en-GB" kern="0" dirty="0"/>
              <a:t>application and display the following fields – CUSTOMER,MNEMONIC,CATEGORY &amp; CURRENCY</a:t>
            </a:r>
          </a:p>
          <a:p>
            <a:pPr marL="228600" indent="-228600">
              <a:buFontTx/>
              <a:buAutoNum type="arabicPeriod"/>
              <a:defRPr/>
            </a:pPr>
            <a:endParaRPr lang="en-US" kern="0" dirty="0"/>
          </a:p>
          <a:p>
            <a:pPr marL="228600" indent="-228600">
              <a:buFontTx/>
              <a:buAutoNum type="arabicPeriod"/>
              <a:defRPr/>
            </a:pPr>
            <a:r>
              <a:rPr lang="en-US" kern="0" dirty="0"/>
              <a:t>Create an </a:t>
            </a:r>
            <a:r>
              <a:rPr lang="en-GB" kern="0" dirty="0"/>
              <a:t>Enquiry</a:t>
            </a:r>
            <a:r>
              <a:rPr lang="en-US" kern="0" dirty="0"/>
              <a:t> based on the </a:t>
            </a:r>
            <a:r>
              <a:rPr lang="en-US" b="1" kern="0" dirty="0">
                <a:latin typeface="Arial" pitchFamily="34" charset="0"/>
              </a:rPr>
              <a:t>FUNDS.TRANSFER </a:t>
            </a:r>
            <a:r>
              <a:rPr lang="en-US" kern="0" dirty="0">
                <a:latin typeface="Arial" pitchFamily="34" charset="0"/>
              </a:rPr>
              <a:t>application which displays the following fields – TRANSACTION.TYPE, DEBIT.ACCT.NO, DEBIT.CURRENCY, DEBIT.AMOUNT, CREDIT.ACCT.NO, and CREDIT.AURRENCY</a:t>
            </a:r>
            <a:endParaRPr lang="en-US" kern="0" dirty="0"/>
          </a:p>
          <a:p>
            <a:pPr marL="228600" indent="-228600">
              <a:buFontTx/>
              <a:buAutoNum type="arabicPeriod"/>
              <a:defRPr/>
            </a:pPr>
            <a:endParaRPr lang="en-US" kern="0" dirty="0"/>
          </a:p>
          <a:p>
            <a:pPr marL="228600" indent="-228600">
              <a:buFontTx/>
              <a:buAutoNum type="arabicPeriod"/>
              <a:defRPr/>
            </a:pPr>
            <a:r>
              <a:rPr lang="en-US" kern="0" dirty="0"/>
              <a:t>The user should be able to view the FT details of a particular account  from the account enquiry </a:t>
            </a:r>
          </a:p>
          <a:p>
            <a:pPr marL="228600" indent="-228600">
              <a:buFontTx/>
              <a:buAutoNum type="arabicPeriod"/>
              <a:defRPr/>
            </a:pPr>
            <a:endParaRPr lang="en-GB" kern="0" dirty="0"/>
          </a:p>
          <a:p>
            <a:pPr marL="228600" indent="-228600">
              <a:defRPr/>
            </a:pPr>
            <a:endParaRPr lang="en-US" kern="0" dirty="0"/>
          </a:p>
          <a:p>
            <a:pPr marL="228600" indent="-228600">
              <a:defRPr/>
            </a:pPr>
            <a:endParaRPr lang="en-US" kern="0" dirty="0"/>
          </a:p>
          <a:p>
            <a:pPr marL="228600" indent="-228600">
              <a:defRPr/>
            </a:pPr>
            <a:endParaRPr lang="en-GB" kern="0" dirty="0"/>
          </a:p>
          <a:p>
            <a:pPr marL="228600" indent="-228600">
              <a:buFontTx/>
              <a:buAutoNum type="arabicPeriod"/>
              <a:defRPr/>
            </a:pPr>
            <a:endParaRPr lang="en-GB" kern="0"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07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483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20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895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0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5</a:t>
            </a:fld>
            <a:endParaRPr lang="en-US"/>
          </a:p>
        </p:txBody>
      </p:sp>
    </p:spTree>
    <p:extLst>
      <p:ext uri="{BB962C8B-B14F-4D97-AF65-F5344CB8AC3E}">
        <p14:creationId xmlns:p14="http://schemas.microsoft.com/office/powerpoint/2010/main" val="1272642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591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ahoma" panose="020B0604030504040204" pitchFamily="34" charset="0"/>
                <a:ea typeface="Tahoma" panose="020B0604030504040204" pitchFamily="34" charset="0"/>
                <a:cs typeface="Tahoma" panose="020B0604030504040204" pitchFamily="34" charset="0"/>
              </a:rPr>
              <a:t>Pie charts</a:t>
            </a:r>
            <a:r>
              <a:rPr lang="en-US" sz="1200" dirty="0">
                <a:latin typeface="Tahoma" panose="020B0604030504040204" pitchFamily="34" charset="0"/>
                <a:ea typeface="Tahoma" panose="020B0604030504040204" pitchFamily="34" charset="0"/>
                <a:cs typeface="Tahoma" panose="020B0604030504040204" pitchFamily="34" charset="0"/>
              </a:rPr>
              <a:t> example</a:t>
            </a:r>
            <a:r>
              <a:rPr lang="ru-RU" sz="1200" dirty="0">
                <a:latin typeface="Tahoma" panose="020B0604030504040204" pitchFamily="34" charset="0"/>
                <a:ea typeface="Tahoma" panose="020B0604030504040204" pitchFamily="34" charset="0"/>
                <a:cs typeface="Tahoma" panose="020B0604030504040204" pitchFamily="34" charset="0"/>
              </a:rPr>
              <a:t>: </a:t>
            </a:r>
            <a:r>
              <a:rPr lang="en-US" dirty="0"/>
              <a:t>Role Based Home pages</a:t>
            </a:r>
            <a:r>
              <a:rPr lang="ru-RU" dirty="0"/>
              <a:t> </a:t>
            </a:r>
            <a:r>
              <a:rPr lang="ru-RU" dirty="0">
                <a:sym typeface="Wingdings" panose="05000000000000000000" pitchFamily="2" charset="2"/>
              </a:rPr>
              <a:t></a:t>
            </a:r>
            <a:r>
              <a:rPr lang="en-US" dirty="0">
                <a:sym typeface="Wingdings" panose="05000000000000000000" pitchFamily="2" charset="2"/>
              </a:rPr>
              <a:t> </a:t>
            </a:r>
            <a:r>
              <a:rPr lang="en-US" dirty="0"/>
              <a:t>Home Page - Treasury Front Office </a:t>
            </a:r>
            <a:r>
              <a:rPr lang="en-US" dirty="0">
                <a:sym typeface="Wingdings" panose="05000000000000000000" pitchFamily="2" charset="2"/>
              </a:rPr>
              <a:t> </a:t>
            </a:r>
            <a:r>
              <a:rPr lang="en-US" dirty="0"/>
              <a:t>Securities </a:t>
            </a:r>
            <a:r>
              <a:rPr lang="en-US" dirty="0">
                <a:sym typeface="Wingdings" panose="05000000000000000000" pitchFamily="2" charset="2"/>
              </a:rPr>
              <a:t> </a:t>
            </a:r>
            <a:r>
              <a:rPr lang="en-US" dirty="0"/>
              <a:t>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ahoma" panose="020B0604030504040204" pitchFamily="34" charset="0"/>
                <a:ea typeface="Tahoma" panose="020B0604030504040204" pitchFamily="34" charset="0"/>
                <a:cs typeface="Tahoma" panose="020B0604030504040204" pitchFamily="34" charset="0"/>
              </a:rPr>
              <a:t>ENQ SC.PMO.OWN.BOOK.GRAPH</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321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983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07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eaLnBrk="1" hangingPunct="1">
              <a:buFont typeface="+mj-lt"/>
              <a:buAutoNum type="arabicPeriod"/>
              <a:defRPr/>
            </a:pPr>
            <a:r>
              <a:rPr lang="en-US" dirty="0">
                <a:latin typeface="Arial" pitchFamily="34" charset="0"/>
              </a:rPr>
              <a:t>The application EB.SELECTION.FAVOURITES can be utilized by the user and system administrators. This is to save specific enquiries based on selection criteria as </a:t>
            </a:r>
            <a:r>
              <a:rPr lang="en-US" dirty="0" err="1">
                <a:latin typeface="Arial" pitchFamily="34" charset="0"/>
              </a:rPr>
              <a:t>favourite</a:t>
            </a:r>
            <a:r>
              <a:rPr lang="en-US" dirty="0">
                <a:latin typeface="Arial" pitchFamily="34" charset="0"/>
              </a:rPr>
              <a:t> enquiries. </a:t>
            </a:r>
          </a:p>
          <a:p>
            <a:pPr eaLnBrk="1" hangingPunct="1">
              <a:defRPr/>
            </a:pPr>
            <a:endParaRPr lang="en-US" dirty="0">
              <a:latin typeface="Arial" pitchFamily="34" charset="0"/>
            </a:endParaRPr>
          </a:p>
          <a:p>
            <a:pPr marL="228600" indent="-228600" eaLnBrk="1" hangingPunct="1">
              <a:buFont typeface="+mj-lt"/>
              <a:buNone/>
              <a:defRPr/>
            </a:pPr>
            <a:r>
              <a:rPr lang="en-US" dirty="0">
                <a:latin typeface="Arial" pitchFamily="34" charset="0"/>
              </a:rPr>
              <a:t>2.   Depending on the structure of the record ID these saved records can be system wide (available to everyone) or available</a:t>
            </a:r>
            <a:r>
              <a:rPr lang="en-US" baseline="0" dirty="0">
                <a:latin typeface="Arial" pitchFamily="34" charset="0"/>
              </a:rPr>
              <a:t> to</a:t>
            </a:r>
            <a:r>
              <a:rPr lang="en-US" dirty="0">
                <a:latin typeface="Arial" pitchFamily="34" charset="0"/>
              </a:rPr>
              <a:t> specific users. </a:t>
            </a:r>
          </a:p>
          <a:p>
            <a:pPr eaLnBrk="1" hangingPunct="1">
              <a:defRPr/>
            </a:pPr>
            <a:endParaRPr lang="en-US" dirty="0">
              <a:latin typeface="Arial" pitchFamily="34" charset="0"/>
            </a:endParaRPr>
          </a:p>
          <a:p>
            <a:pPr marL="228600" indent="-228600" eaLnBrk="1" hangingPunct="1">
              <a:buFontTx/>
              <a:buAutoNum type="arabicPeriod" startAt="3"/>
              <a:defRPr/>
            </a:pPr>
            <a:r>
              <a:rPr lang="en-US" dirty="0">
                <a:latin typeface="Arial" pitchFamily="34" charset="0"/>
              </a:rPr>
              <a:t>If a </a:t>
            </a:r>
            <a:r>
              <a:rPr lang="en-US" dirty="0" err="1">
                <a:latin typeface="Arial" pitchFamily="34" charset="0"/>
              </a:rPr>
              <a:t>favourite</a:t>
            </a:r>
            <a:r>
              <a:rPr lang="en-US" dirty="0">
                <a:latin typeface="Arial" pitchFamily="34" charset="0"/>
              </a:rPr>
              <a:t> for an enquiry is not required it can be disabled by setting the ATTRIBUTES field in ENQUIRY as NO.ENQUIRY.FAVOURITES. </a:t>
            </a:r>
          </a:p>
          <a:p>
            <a:pPr marL="228600" indent="-228600" eaLnBrk="1" hangingPunct="1">
              <a:defRPr/>
            </a:pPr>
            <a:r>
              <a:rPr lang="en-US" dirty="0">
                <a:latin typeface="Arial" pitchFamily="34" charset="0"/>
              </a:rPr>
              <a:t>     If this is set then the favourites do not appear when executing the enquiry.</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749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440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791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769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809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16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itchFamily="34" charset="0"/>
              </a:rPr>
              <a:t>Based on the selection criterion specified by the user in the Selection Criterion Screen, the enquiry </a:t>
            </a:r>
            <a:r>
              <a:rPr lang="en-US" dirty="0"/>
              <a:t>selects the desired records that match the condition.</a:t>
            </a:r>
            <a:endParaRPr lang="en-GB" dirty="0">
              <a:latin typeface="Arial" pitchFamily="34" charset="0"/>
            </a:endParaRP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638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941926D-D1D0-4730-8BA3-F6B1AA0DCA1C}" type="slidenum">
              <a:rPr lang="en-US" smtClean="0"/>
              <a:t>51</a:t>
            </a:fld>
            <a:endParaRPr lang="en-US"/>
          </a:p>
        </p:txBody>
      </p:sp>
    </p:spTree>
    <p:extLst>
      <p:ext uri="{BB962C8B-B14F-4D97-AF65-F5344CB8AC3E}">
        <p14:creationId xmlns:p14="http://schemas.microsoft.com/office/powerpoint/2010/main" val="1192939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59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ahoma" panose="020B0604030504040204" pitchFamily="34" charset="0"/>
                <a:ea typeface="Tahoma" panose="020B0604030504040204" pitchFamily="34" charset="0"/>
                <a:cs typeface="Tahoma" panose="020B0604030504040204" pitchFamily="34" charset="0"/>
              </a:rPr>
              <a:t>Pie charts</a:t>
            </a:r>
            <a:r>
              <a:rPr lang="en-US" sz="1200" dirty="0">
                <a:latin typeface="Tahoma" panose="020B0604030504040204" pitchFamily="34" charset="0"/>
                <a:ea typeface="Tahoma" panose="020B0604030504040204" pitchFamily="34" charset="0"/>
                <a:cs typeface="Tahoma" panose="020B0604030504040204" pitchFamily="34" charset="0"/>
              </a:rPr>
              <a:t> example</a:t>
            </a:r>
            <a:r>
              <a:rPr lang="ru-RU" sz="1200" dirty="0">
                <a:latin typeface="Tahoma" panose="020B0604030504040204" pitchFamily="34" charset="0"/>
                <a:ea typeface="Tahoma" panose="020B0604030504040204" pitchFamily="34" charset="0"/>
                <a:cs typeface="Tahoma" panose="020B0604030504040204" pitchFamily="34" charset="0"/>
              </a:rPr>
              <a:t>: </a:t>
            </a:r>
            <a:r>
              <a:rPr lang="en-US" dirty="0"/>
              <a:t>Role Based Home pages</a:t>
            </a:r>
            <a:r>
              <a:rPr lang="ru-RU" dirty="0"/>
              <a:t> </a:t>
            </a:r>
            <a:r>
              <a:rPr lang="ru-RU" dirty="0">
                <a:sym typeface="Wingdings" panose="05000000000000000000" pitchFamily="2" charset="2"/>
              </a:rPr>
              <a:t></a:t>
            </a:r>
            <a:r>
              <a:rPr lang="en-US" dirty="0">
                <a:sym typeface="Wingdings" panose="05000000000000000000" pitchFamily="2" charset="2"/>
              </a:rPr>
              <a:t> </a:t>
            </a:r>
            <a:r>
              <a:rPr lang="en-US" dirty="0"/>
              <a:t>Home Page - Treasury Front Office </a:t>
            </a:r>
            <a:r>
              <a:rPr lang="en-US" dirty="0">
                <a:sym typeface="Wingdings" panose="05000000000000000000" pitchFamily="2" charset="2"/>
              </a:rPr>
              <a:t> </a:t>
            </a:r>
            <a:r>
              <a:rPr lang="en-US" dirty="0"/>
              <a:t>Securities </a:t>
            </a:r>
            <a:r>
              <a:rPr lang="en-US" dirty="0">
                <a:sym typeface="Wingdings" panose="05000000000000000000" pitchFamily="2" charset="2"/>
              </a:rPr>
              <a:t> </a:t>
            </a:r>
            <a:r>
              <a:rPr lang="en-US" dirty="0"/>
              <a:t>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ahoma" panose="020B0604030504040204" pitchFamily="34" charset="0"/>
                <a:ea typeface="Tahoma" panose="020B0604030504040204" pitchFamily="34" charset="0"/>
                <a:cs typeface="Tahoma" panose="020B0604030504040204" pitchFamily="34" charset="0"/>
              </a:rPr>
              <a:t>ENQ SC.PMO.OWN.BOOK.GRAPH</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65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US" dirty="0"/>
              <a:t>T24 provides built-in Enquiries. The naming convention for these Enquiries are %Application name.</a:t>
            </a:r>
          </a:p>
          <a:p>
            <a:pPr marL="685800" lvl="1" indent="-228600">
              <a:defRPr/>
            </a:pPr>
            <a:r>
              <a:rPr lang="en-US" dirty="0"/>
              <a:t>1.1  Some of the built-in Enquiries are %ACCOUNT,%CUSTOMER,  %FUNDS.TRANSFER  etc.</a:t>
            </a:r>
          </a:p>
          <a:p>
            <a:pPr marL="685800" lvl="1" indent="-228600">
              <a:defRPr/>
            </a:pPr>
            <a:endParaRPr lang="en-US" dirty="0"/>
          </a:p>
          <a:p>
            <a:pPr marL="228600" indent="-228600">
              <a:buFontTx/>
              <a:buAutoNum type="arabicPeriod"/>
              <a:defRPr/>
            </a:pPr>
            <a:r>
              <a:rPr lang="en-US" dirty="0"/>
              <a:t> When you execute the LONG LIST (L L) function on the command line , internally the T24 system invokes the built-in Enquiry of T24.</a:t>
            </a:r>
          </a:p>
          <a:p>
            <a:pPr marL="228600" indent="-228600">
              <a:buFontTx/>
              <a:buAutoNum type="arabicPeriod"/>
              <a:defRPr/>
            </a:pPr>
            <a:endParaRPr lang="en-US" dirty="0"/>
          </a:p>
          <a:p>
            <a:pPr marL="228600" indent="-228600">
              <a:buFontTx/>
              <a:buAutoNum type="arabicPeriod"/>
              <a:defRPr/>
            </a:pPr>
            <a:r>
              <a:rPr lang="en-US" dirty="0"/>
              <a:t>However you can also modify these built-in Enquiries. </a:t>
            </a:r>
          </a:p>
          <a:p>
            <a:pPr marL="228600" indent="-228600">
              <a:buFontTx/>
              <a:buAutoNum type="arabicPeriod"/>
              <a:defRPr/>
            </a:pPr>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29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latin typeface="Arial" pitchFamily="34" charset="0"/>
              </a:rPr>
              <a:t>— </a:t>
            </a:r>
            <a:r>
              <a:rPr lang="en-GB" sz="1200" dirty="0">
                <a:latin typeface="Arial" pitchFamily="34" charset="0"/>
              </a:rPr>
              <a:t>This task teaches you to create a simple enquiry. The requirement for the task is as follows,</a:t>
            </a:r>
          </a:p>
          <a:p>
            <a:endParaRPr lang="en-GB" sz="1200" dirty="0">
              <a:latin typeface="Arial" pitchFamily="34" charset="0"/>
            </a:endParaRPr>
          </a:p>
          <a:p>
            <a:r>
              <a:rPr lang="en-GB" sz="1200" dirty="0">
                <a:latin typeface="Arial" pitchFamily="34" charset="0"/>
              </a:rPr>
              <a:t>The enquiry is based on the </a:t>
            </a:r>
            <a:r>
              <a:rPr lang="en-GB" sz="1200" b="1" dirty="0">
                <a:latin typeface="Arial" pitchFamily="34" charset="0"/>
              </a:rPr>
              <a:t>CUSTOMER</a:t>
            </a:r>
            <a:r>
              <a:rPr lang="en-GB" sz="1200" dirty="0">
                <a:latin typeface="Arial" pitchFamily="34" charset="0"/>
              </a:rPr>
              <a:t> application. The fields to be part of your enquiry are - @ID, MNEMONIC, SECTOR, NATIONALITY and RESIDENCE . </a:t>
            </a:r>
          </a:p>
          <a:p>
            <a:endParaRPr lang="en-GB" sz="1200"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0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9EE79B41-3E66-4803-B774-DAF5DD798A64}" type="datetime1">
              <a:rPr lang="ru-RU" smtClean="0"/>
              <a:t>10.10.2021</a:t>
            </a:fld>
            <a:endParaRPr lang="ru-RU"/>
          </a:p>
        </p:txBody>
      </p:sp>
      <p:sp>
        <p:nvSpPr>
          <p:cNvPr id="5" name="Нижний колонтитул 4"/>
          <p:cNvSpPr>
            <a:spLocks noGrp="1"/>
          </p:cNvSpPr>
          <p:nvPr>
            <p:ph type="ftr" sz="quarter" idx="11"/>
          </p:nvPr>
        </p:nvSpPr>
        <p:spPr/>
        <p:txBody>
          <a:bodyPr/>
          <a:lstStyle/>
          <a:p>
            <a:r>
              <a:rPr lang="ru-RU"/>
              <a:t>13</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1F52E502-9E11-4E37-B8F9-9A8271EA576A}" type="datetime1">
              <a:rPr lang="ru-RU" smtClean="0"/>
              <a:t>10.10.2021</a:t>
            </a:fld>
            <a:endParaRPr lang="ru-RU"/>
          </a:p>
        </p:txBody>
      </p:sp>
      <p:sp>
        <p:nvSpPr>
          <p:cNvPr id="5" name="Нижний колонтитул 4"/>
          <p:cNvSpPr>
            <a:spLocks noGrp="1"/>
          </p:cNvSpPr>
          <p:nvPr>
            <p:ph type="ftr" sz="quarter" idx="11"/>
          </p:nvPr>
        </p:nvSpPr>
        <p:spPr/>
        <p:txBody>
          <a:bodyPr/>
          <a:lstStyle/>
          <a:p>
            <a:r>
              <a:rPr lang="ru-RU"/>
              <a:t>13</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0DFF65F7-CD29-4D52-AE2C-AC216FB83332}" type="datetime1">
              <a:rPr lang="ru-RU" smtClean="0"/>
              <a:t>10.10.2021</a:t>
            </a:fld>
            <a:endParaRPr lang="ru-RU"/>
          </a:p>
        </p:txBody>
      </p:sp>
      <p:sp>
        <p:nvSpPr>
          <p:cNvPr id="5" name="Нижний колонтитул 4"/>
          <p:cNvSpPr>
            <a:spLocks noGrp="1"/>
          </p:cNvSpPr>
          <p:nvPr>
            <p:ph type="ftr" sz="quarter" idx="11"/>
          </p:nvPr>
        </p:nvSpPr>
        <p:spPr/>
        <p:txBody>
          <a:bodyPr/>
          <a:lstStyle/>
          <a:p>
            <a:r>
              <a:rPr lang="ru-RU"/>
              <a:t>13</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56AA1FAA-0F7D-4FBE-89F9-B1D1DEDE6A72}" type="datetime1">
              <a:rPr lang="ru-RU" smtClean="0"/>
              <a:t>10.10.2021</a:t>
            </a:fld>
            <a:endParaRPr lang="ru-RU"/>
          </a:p>
        </p:txBody>
      </p:sp>
      <p:sp>
        <p:nvSpPr>
          <p:cNvPr id="5" name="Нижний колонтитул 4"/>
          <p:cNvSpPr>
            <a:spLocks noGrp="1"/>
          </p:cNvSpPr>
          <p:nvPr>
            <p:ph type="ftr" sz="quarter" idx="11"/>
          </p:nvPr>
        </p:nvSpPr>
        <p:spPr/>
        <p:txBody>
          <a:bodyPr/>
          <a:lstStyle/>
          <a:p>
            <a:r>
              <a:rPr lang="ru-RU"/>
              <a:t>13</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761105C5-36DF-4CB5-9368-A1ED796657C3}" type="datetime1">
              <a:rPr lang="ru-RU" smtClean="0"/>
              <a:t>10.10.2021</a:t>
            </a:fld>
            <a:endParaRPr lang="ru-RU"/>
          </a:p>
        </p:txBody>
      </p:sp>
      <p:sp>
        <p:nvSpPr>
          <p:cNvPr id="5" name="Нижний колонтитул 4"/>
          <p:cNvSpPr>
            <a:spLocks noGrp="1"/>
          </p:cNvSpPr>
          <p:nvPr>
            <p:ph type="ftr" sz="quarter" idx="11"/>
          </p:nvPr>
        </p:nvSpPr>
        <p:spPr/>
        <p:txBody>
          <a:bodyPr/>
          <a:lstStyle/>
          <a:p>
            <a:r>
              <a:rPr lang="ru-RU"/>
              <a:t>13</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2FFC9C59-8779-4A2F-A222-E565AB5C3916}" type="datetime1">
              <a:rPr lang="ru-RU" smtClean="0"/>
              <a:t>10.10.2021</a:t>
            </a:fld>
            <a:endParaRPr lang="ru-RU"/>
          </a:p>
        </p:txBody>
      </p:sp>
      <p:sp>
        <p:nvSpPr>
          <p:cNvPr id="6" name="Нижний колонтитул 5"/>
          <p:cNvSpPr>
            <a:spLocks noGrp="1"/>
          </p:cNvSpPr>
          <p:nvPr>
            <p:ph type="ftr" sz="quarter" idx="11"/>
          </p:nvPr>
        </p:nvSpPr>
        <p:spPr/>
        <p:txBody>
          <a:bodyPr/>
          <a:lstStyle/>
          <a:p>
            <a:r>
              <a:rPr lang="ru-RU"/>
              <a:t>13</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3151C5A3-8527-43C5-8570-845178801C3D}" type="datetime1">
              <a:rPr lang="ru-RU" smtClean="0"/>
              <a:t>10.10.2021</a:t>
            </a:fld>
            <a:endParaRPr lang="ru-RU"/>
          </a:p>
        </p:txBody>
      </p:sp>
      <p:sp>
        <p:nvSpPr>
          <p:cNvPr id="8" name="Нижний колонтитул 7"/>
          <p:cNvSpPr>
            <a:spLocks noGrp="1"/>
          </p:cNvSpPr>
          <p:nvPr>
            <p:ph type="ftr" sz="quarter" idx="11"/>
          </p:nvPr>
        </p:nvSpPr>
        <p:spPr/>
        <p:txBody>
          <a:bodyPr/>
          <a:lstStyle/>
          <a:p>
            <a:r>
              <a:rPr lang="ru-RU"/>
              <a:t>13</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94180562-1345-4A96-9716-F8C9EB4D7636}" type="datetime1">
              <a:rPr lang="ru-RU" smtClean="0"/>
              <a:t>10.10.2021</a:t>
            </a:fld>
            <a:endParaRPr lang="ru-RU"/>
          </a:p>
        </p:txBody>
      </p:sp>
      <p:sp>
        <p:nvSpPr>
          <p:cNvPr id="4" name="Нижний колонтитул 3"/>
          <p:cNvSpPr>
            <a:spLocks noGrp="1"/>
          </p:cNvSpPr>
          <p:nvPr>
            <p:ph type="ftr" sz="quarter" idx="11"/>
          </p:nvPr>
        </p:nvSpPr>
        <p:spPr/>
        <p:txBody>
          <a:bodyPr/>
          <a:lstStyle/>
          <a:p>
            <a:r>
              <a:rPr lang="ru-RU"/>
              <a:t>13</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CA77E16-37CD-4264-9E03-D4452DCDD44E}" type="datetime1">
              <a:rPr lang="ru-RU" smtClean="0"/>
              <a:t>10.10.2021</a:t>
            </a:fld>
            <a:endParaRPr lang="ru-RU"/>
          </a:p>
        </p:txBody>
      </p:sp>
      <p:sp>
        <p:nvSpPr>
          <p:cNvPr id="3" name="Нижний колонтитул 2"/>
          <p:cNvSpPr>
            <a:spLocks noGrp="1"/>
          </p:cNvSpPr>
          <p:nvPr>
            <p:ph type="ftr" sz="quarter" idx="11"/>
          </p:nvPr>
        </p:nvSpPr>
        <p:spPr/>
        <p:txBody>
          <a:bodyPr/>
          <a:lstStyle/>
          <a:p>
            <a:r>
              <a:rPr lang="ru-RU"/>
              <a:t>13</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E5091328-79E2-46AB-89DD-5C8AB8120B69}" type="datetime1">
              <a:rPr lang="ru-RU" smtClean="0"/>
              <a:t>10.10.2021</a:t>
            </a:fld>
            <a:endParaRPr lang="ru-RU"/>
          </a:p>
        </p:txBody>
      </p:sp>
      <p:sp>
        <p:nvSpPr>
          <p:cNvPr id="6" name="Нижний колонтитул 5"/>
          <p:cNvSpPr>
            <a:spLocks noGrp="1"/>
          </p:cNvSpPr>
          <p:nvPr>
            <p:ph type="ftr" sz="quarter" idx="11"/>
          </p:nvPr>
        </p:nvSpPr>
        <p:spPr/>
        <p:txBody>
          <a:bodyPr/>
          <a:lstStyle/>
          <a:p>
            <a:r>
              <a:rPr lang="ru-RU"/>
              <a:t>13</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864E0D8B-965A-4394-870A-67FB33095FDB}" type="datetime1">
              <a:rPr lang="ru-RU" smtClean="0"/>
              <a:t>10.10.2021</a:t>
            </a:fld>
            <a:endParaRPr lang="ru-RU"/>
          </a:p>
        </p:txBody>
      </p:sp>
      <p:sp>
        <p:nvSpPr>
          <p:cNvPr id="6" name="Нижний колонтитул 5"/>
          <p:cNvSpPr>
            <a:spLocks noGrp="1"/>
          </p:cNvSpPr>
          <p:nvPr>
            <p:ph type="ftr" sz="quarter" idx="11"/>
          </p:nvPr>
        </p:nvSpPr>
        <p:spPr/>
        <p:txBody>
          <a:bodyPr/>
          <a:lstStyle/>
          <a:p>
            <a:r>
              <a:rPr lang="ru-RU"/>
              <a:t>13</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A477759-0498-4246-B998-6FCCD38CCC60}" type="datetime1">
              <a:rPr lang="ru-RU" smtClean="0"/>
              <a:t>10.10.2021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13</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3.png"/><Relationship Id="rId7"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8.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50.png"/><Relationship Id="rId4" Type="http://schemas.openxmlformats.org/officeDocument/2006/relationships/image" Target="../media/image3.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4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60.png"/><Relationship Id="rId5" Type="http://schemas.openxmlformats.org/officeDocument/2006/relationships/image" Target="../media/image6.png"/><Relationship Id="rId10" Type="http://schemas.openxmlformats.org/officeDocument/2006/relationships/image" Target="../media/image59.png"/><Relationship Id="rId4" Type="http://schemas.openxmlformats.org/officeDocument/2006/relationships/image" Target="../media/image5.png"/><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6.png"/><Relationship Id="rId7"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hyperlink" Target="http://www.foranx.by/"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8. Enquiries</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dirty="0">
                <a:solidFill>
                  <a:schemeClr val="bg1"/>
                </a:solidFill>
                <a:latin typeface="Tahoma"/>
                <a:cs typeface="Tahoma"/>
              </a:rPr>
              <a:t>Transact (T24) Technical 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6" name="TextBox 15">
            <a:extLst>
              <a:ext uri="{FF2B5EF4-FFF2-40B4-BE49-F238E27FC236}">
                <a16:creationId xmlns:a16="http://schemas.microsoft.com/office/drawing/2014/main" id="{AA9452E6-C055-4931-8A47-1B4B84D74523}"/>
              </a:ext>
            </a:extLst>
          </p:cNvPr>
          <p:cNvSpPr txBox="1"/>
          <p:nvPr/>
        </p:nvSpPr>
        <p:spPr>
          <a:xfrm>
            <a:off x="545713" y="1058247"/>
            <a:ext cx="6138591" cy="1087463"/>
          </a:xfrm>
          <a:prstGeom prst="rect">
            <a:avLst/>
          </a:prstGeom>
          <a:noFill/>
        </p:spPr>
        <p:txBody>
          <a:bodyPr wrap="square">
            <a:spAutoFit/>
          </a:bodyPr>
          <a:lstStyle/>
          <a:p>
            <a:pPr fontAlgn="base">
              <a:spcBef>
                <a:spcPct val="0"/>
              </a:spcBef>
              <a:spcAft>
                <a:spcPct val="0"/>
              </a:spcAft>
              <a:defRPr/>
            </a:pPr>
            <a:r>
              <a:rPr lang="en-GB" sz="1600" dirty="0">
                <a:latin typeface="Tahoma" panose="020B0604030504040204" pitchFamily="34" charset="0"/>
                <a:ea typeface="Tahoma" panose="020B0604030504040204" pitchFamily="34" charset="0"/>
                <a:cs typeface="Tahoma" panose="020B0604030504040204" pitchFamily="34" charset="0"/>
              </a:rPr>
              <a:t>Create an Enquiry that displays the ID, Mnemonic, Sector, Nationality and Residence of a customer.  Include two headers – “Temenos Training” and “Customer Details”</a:t>
            </a:r>
          </a:p>
          <a:p>
            <a:pPr algn="l" rtl="0" fontAlgn="base">
              <a:spcBef>
                <a:spcPct val="0"/>
              </a:spcBef>
              <a:spcAft>
                <a:spcPct val="0"/>
              </a:spcAft>
              <a:defRPr/>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BEBFABEB-0139-46AF-87F5-AC31892FCB6A}"/>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307627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F0D7D018-86EA-43CA-88D8-B78FEBA15314}"/>
              </a:ext>
            </a:extLst>
          </p:cNvPr>
          <p:cNvPicPr>
            <a:picLocks noChangeAspect="1"/>
          </p:cNvPicPr>
          <p:nvPr/>
        </p:nvPicPr>
        <p:blipFill>
          <a:blip r:embed="rId3"/>
          <a:stretch>
            <a:fillRect/>
          </a:stretch>
        </p:blipFill>
        <p:spPr>
          <a:xfrm>
            <a:off x="2192713" y="1481241"/>
            <a:ext cx="6578311" cy="331084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6" name="Рисунок 5">
            <a:extLst>
              <a:ext uri="{FF2B5EF4-FFF2-40B4-BE49-F238E27FC236}">
                <a16:creationId xmlns:a16="http://schemas.microsoft.com/office/drawing/2014/main" id="{2FB55977-20C9-4302-84B0-1057AE1E0BDE}"/>
              </a:ext>
            </a:extLst>
          </p:cNvPr>
          <p:cNvPicPr>
            <a:picLocks noChangeAspect="1"/>
          </p:cNvPicPr>
          <p:nvPr/>
        </p:nvPicPr>
        <p:blipFill rotWithShape="1">
          <a:blip r:embed="rId4"/>
          <a:srcRect t="7068"/>
          <a:stretch/>
        </p:blipFill>
        <p:spPr>
          <a:xfrm>
            <a:off x="20257" y="547262"/>
            <a:ext cx="2088804" cy="421552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1" name="Rounded Rectangular Callout 8">
            <a:extLst>
              <a:ext uri="{FF2B5EF4-FFF2-40B4-BE49-F238E27FC236}">
                <a16:creationId xmlns:a16="http://schemas.microsoft.com/office/drawing/2014/main" id="{AFE828C4-AC02-4176-89FB-0928C328B489}"/>
              </a:ext>
            </a:extLst>
          </p:cNvPr>
          <p:cNvSpPr/>
          <p:nvPr/>
        </p:nvSpPr>
        <p:spPr>
          <a:xfrm>
            <a:off x="200104" y="1676718"/>
            <a:ext cx="1864005" cy="992272"/>
          </a:xfrm>
          <a:prstGeom prst="wedgeRoundRectCallout">
            <a:avLst>
              <a:gd name="adj1" fmla="val -31547"/>
              <a:gd name="adj2" fmla="val 212419"/>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STEP 1 – Launch</a:t>
            </a:r>
            <a:r>
              <a:rPr lang="ru-RU" sz="1400" dirty="0">
                <a:solidFill>
                  <a:schemeClr val="tx1"/>
                </a:solidFill>
              </a:rPr>
              <a:t>  </a:t>
            </a:r>
            <a:r>
              <a:rPr lang="en-US" sz="1400" dirty="0">
                <a:solidFill>
                  <a:schemeClr val="tx1"/>
                </a:solidFill>
              </a:rPr>
              <a:t>Enquiry Designer from menu</a:t>
            </a:r>
            <a:r>
              <a:rPr lang="ru-RU" sz="1400" dirty="0">
                <a:solidFill>
                  <a:schemeClr val="tx1"/>
                </a:solidFill>
              </a:rPr>
              <a:t> (</a:t>
            </a:r>
            <a:r>
              <a:rPr lang="en-US" sz="1400" dirty="0">
                <a:solidFill>
                  <a:schemeClr val="tx1"/>
                </a:solidFill>
              </a:rPr>
              <a:t>or from Command Line</a:t>
            </a:r>
            <a:r>
              <a:rPr lang="ru-RU" sz="1400" dirty="0">
                <a:solidFill>
                  <a:schemeClr val="tx1"/>
                </a:solidFill>
              </a:rPr>
              <a:t>)</a:t>
            </a:r>
            <a:endParaRPr lang="en-US" sz="1400" dirty="0">
              <a:solidFill>
                <a:schemeClr val="tx1"/>
              </a:solidFill>
            </a:endParaRPr>
          </a:p>
        </p:txBody>
      </p:sp>
      <p:sp>
        <p:nvSpPr>
          <p:cNvPr id="15" name="TextBox 14">
            <a:extLst>
              <a:ext uri="{FF2B5EF4-FFF2-40B4-BE49-F238E27FC236}">
                <a16:creationId xmlns:a16="http://schemas.microsoft.com/office/drawing/2014/main" id="{9F16290C-4922-4D69-B520-6913AE399564}"/>
              </a:ext>
            </a:extLst>
          </p:cNvPr>
          <p:cNvSpPr txBox="1"/>
          <p:nvPr/>
        </p:nvSpPr>
        <p:spPr>
          <a:xfrm>
            <a:off x="2093560" y="598753"/>
            <a:ext cx="705044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Executing new version creation or editing existing version</a:t>
            </a:r>
            <a:r>
              <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Menu&gt;</a:t>
            </a:r>
            <a:r>
              <a:rPr lang="ru-RU" sz="16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Admin Menu&gt;</a:t>
            </a:r>
            <a:r>
              <a:rPr lang="ru-RU" sz="16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Implementation Utilities&gt;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Customization&gt;</a:t>
            </a:r>
            <a:r>
              <a:rPr lang="ru-RU" sz="16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Enquiry Designer</a:t>
            </a:r>
            <a:endParaRPr kumimoji="0" lang="ru-RU"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ular Callout 8">
            <a:extLst>
              <a:ext uri="{FF2B5EF4-FFF2-40B4-BE49-F238E27FC236}">
                <a16:creationId xmlns:a16="http://schemas.microsoft.com/office/drawing/2014/main" id="{5669EC49-BC9F-42E9-A947-7B80B54FBFAA}"/>
              </a:ext>
            </a:extLst>
          </p:cNvPr>
          <p:cNvSpPr/>
          <p:nvPr/>
        </p:nvSpPr>
        <p:spPr>
          <a:xfrm>
            <a:off x="5087282" y="1924786"/>
            <a:ext cx="1864005" cy="496136"/>
          </a:xfrm>
          <a:prstGeom prst="wedgeRoundRectCallout">
            <a:avLst>
              <a:gd name="adj1" fmla="val -87292"/>
              <a:gd name="adj2" fmla="val -79396"/>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Show Menu</a:t>
            </a:r>
          </a:p>
        </p:txBody>
      </p:sp>
      <p:sp>
        <p:nvSpPr>
          <p:cNvPr id="23" name="Rounded Rectangular Callout 6">
            <a:extLst>
              <a:ext uri="{FF2B5EF4-FFF2-40B4-BE49-F238E27FC236}">
                <a16:creationId xmlns:a16="http://schemas.microsoft.com/office/drawing/2014/main" id="{E60DAF46-C642-47C0-9B87-BFE839F77D77}"/>
              </a:ext>
            </a:extLst>
          </p:cNvPr>
          <p:cNvSpPr/>
          <p:nvPr/>
        </p:nvSpPr>
        <p:spPr>
          <a:xfrm>
            <a:off x="4392652" y="3617960"/>
            <a:ext cx="2024519" cy="603853"/>
          </a:xfrm>
          <a:prstGeom prst="wedgeRoundRectCallout">
            <a:avLst>
              <a:gd name="adj1" fmla="val -68989"/>
              <a:gd name="adj2" fmla="val -135171"/>
              <a:gd name="adj3" fmla="val 16667"/>
            </a:avLst>
          </a:prstGeom>
          <a:solidFill>
            <a:srgbClr val="FFFFB3"/>
          </a:solidFill>
          <a:ln w="19050" cap="flat" cmpd="sng" algn="ctr">
            <a:solidFill>
              <a:srgbClr val="000000"/>
            </a:solidFill>
            <a:prstDash val="solid"/>
          </a:ln>
          <a:effectLst/>
        </p:spPr>
        <p:txBody>
          <a:bodyPr anchor="ctr"/>
          <a:lstStyle/>
          <a:p>
            <a:pPr lvl="0" algn="ctr">
              <a:defRPr/>
            </a:pPr>
            <a:r>
              <a:rPr lang="en-US" sz="1400" dirty="0"/>
              <a:t>STEP</a:t>
            </a:r>
            <a:r>
              <a:rPr lang="ru-RU" sz="1400" dirty="0"/>
              <a:t> </a:t>
            </a:r>
            <a:r>
              <a:rPr lang="en-US" sz="1400" dirty="0"/>
              <a:t>2 – Choose point </a:t>
            </a:r>
            <a:r>
              <a:rPr lang="ru-RU" sz="1400" dirty="0"/>
              <a:t>«</a:t>
            </a:r>
            <a:r>
              <a:rPr lang="en-US" sz="1400" dirty="0"/>
              <a:t>Design an Enquiry</a:t>
            </a:r>
            <a:r>
              <a:rPr lang="ru-RU" sz="1400" dirty="0"/>
              <a:t>»</a:t>
            </a:r>
            <a:endParaRPr lang="en-US" sz="1400" dirty="0"/>
          </a:p>
        </p:txBody>
      </p:sp>
      <p:sp>
        <p:nvSpPr>
          <p:cNvPr id="11" name="Номер слайда 10">
            <a:extLst>
              <a:ext uri="{FF2B5EF4-FFF2-40B4-BE49-F238E27FC236}">
                <a16:creationId xmlns:a16="http://schemas.microsoft.com/office/drawing/2014/main" id="{20572723-C90A-46B5-A1E8-6AB09FB40EBA}"/>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273865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B9132F9-3740-4C81-9F59-27141EC75343}"/>
              </a:ext>
            </a:extLst>
          </p:cNvPr>
          <p:cNvPicPr>
            <a:picLocks noChangeAspect="1"/>
          </p:cNvPicPr>
          <p:nvPr/>
        </p:nvPicPr>
        <p:blipFill rotWithShape="1">
          <a:blip r:embed="rId3"/>
          <a:srcRect t="11819" b="52875"/>
          <a:stretch/>
        </p:blipFill>
        <p:spPr>
          <a:xfrm>
            <a:off x="0" y="1476006"/>
            <a:ext cx="9144000" cy="172054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4" name="Rounded Rectangular Callout 6">
            <a:extLst>
              <a:ext uri="{FF2B5EF4-FFF2-40B4-BE49-F238E27FC236}">
                <a16:creationId xmlns:a16="http://schemas.microsoft.com/office/drawing/2014/main" id="{BEFE340D-C97C-42C4-93B6-0D7AA8D914C7}"/>
              </a:ext>
            </a:extLst>
          </p:cNvPr>
          <p:cNvSpPr/>
          <p:nvPr/>
        </p:nvSpPr>
        <p:spPr>
          <a:xfrm>
            <a:off x="6207681" y="2826132"/>
            <a:ext cx="1821388" cy="1155776"/>
          </a:xfrm>
          <a:prstGeom prst="wedgeRoundRectCallout">
            <a:avLst>
              <a:gd name="adj1" fmla="val -43466"/>
              <a:gd name="adj2" fmla="val -96167"/>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STEP 4 – Push the button</a:t>
            </a:r>
            <a:r>
              <a:rPr lang="ru-RU" sz="1400" dirty="0">
                <a:solidFill>
                  <a:schemeClr val="tx1"/>
                </a:solidFill>
              </a:rPr>
              <a:t> «</a:t>
            </a:r>
            <a:r>
              <a:rPr lang="en-US" sz="1400" dirty="0">
                <a:solidFill>
                  <a:schemeClr val="tx1"/>
                </a:solidFill>
              </a:rPr>
              <a:t>Edit</a:t>
            </a:r>
            <a:r>
              <a:rPr lang="ru-RU" sz="1400" dirty="0">
                <a:solidFill>
                  <a:schemeClr val="tx1"/>
                </a:solidFill>
              </a:rPr>
              <a:t>»</a:t>
            </a:r>
            <a:r>
              <a:rPr lang="en-US" sz="1400" dirty="0">
                <a:solidFill>
                  <a:schemeClr val="tx1"/>
                </a:solidFill>
              </a:rPr>
              <a:t> (in this case it means </a:t>
            </a:r>
            <a:r>
              <a:rPr lang="ru-RU" sz="1400" dirty="0">
                <a:solidFill>
                  <a:schemeClr val="tx1"/>
                </a:solidFill>
              </a:rPr>
              <a:t>«</a:t>
            </a:r>
            <a:r>
              <a:rPr lang="en-US" sz="1400" dirty="0">
                <a:solidFill>
                  <a:schemeClr val="tx1"/>
                </a:solidFill>
              </a:rPr>
              <a:t>Create new record</a:t>
            </a:r>
            <a:r>
              <a:rPr lang="ru-RU" sz="1400" dirty="0">
                <a:solidFill>
                  <a:schemeClr val="tx1"/>
                </a:solidFill>
              </a:rPr>
              <a:t>»</a:t>
            </a:r>
            <a:endParaRPr lang="en-US" sz="1400" dirty="0">
              <a:solidFill>
                <a:schemeClr val="tx1"/>
              </a:solidFill>
            </a:endParaRPr>
          </a:p>
        </p:txBody>
      </p:sp>
      <p:sp>
        <p:nvSpPr>
          <p:cNvPr id="36" name="Rounded Rectangular Callout 6">
            <a:extLst>
              <a:ext uri="{FF2B5EF4-FFF2-40B4-BE49-F238E27FC236}">
                <a16:creationId xmlns:a16="http://schemas.microsoft.com/office/drawing/2014/main" id="{7B91440D-E7CE-4A8D-8607-497619F9D29D}"/>
              </a:ext>
            </a:extLst>
          </p:cNvPr>
          <p:cNvSpPr/>
          <p:nvPr/>
        </p:nvSpPr>
        <p:spPr>
          <a:xfrm>
            <a:off x="3559740" y="2076407"/>
            <a:ext cx="2024519" cy="603853"/>
          </a:xfrm>
          <a:prstGeom prst="wedgeRoundRectCallout">
            <a:avLst>
              <a:gd name="adj1" fmla="val -66252"/>
              <a:gd name="adj2" fmla="val 50672"/>
              <a:gd name="adj3" fmla="val 16667"/>
            </a:avLst>
          </a:prstGeom>
          <a:solidFill>
            <a:srgbClr val="FFFFB3"/>
          </a:solidFill>
          <a:ln w="19050" cap="flat" cmpd="sng" algn="ctr">
            <a:solidFill>
              <a:srgbClr val="000000"/>
            </a:solidFill>
            <a:prstDash val="solid"/>
          </a:ln>
          <a:effectLst/>
        </p:spPr>
        <p:txBody>
          <a:bodyPr anchor="ctr"/>
          <a:lstStyle/>
          <a:p>
            <a:pPr lvl="0" algn="ctr">
              <a:defRPr/>
            </a:pPr>
            <a:r>
              <a:rPr lang="en-US" sz="1400" dirty="0"/>
              <a:t>STEP</a:t>
            </a:r>
            <a:r>
              <a:rPr lang="ru-RU" sz="1400" dirty="0"/>
              <a:t> </a:t>
            </a:r>
            <a:r>
              <a:rPr lang="en-US" sz="1400" dirty="0"/>
              <a:t>3 – Enter the name of the  Enquiry</a:t>
            </a:r>
          </a:p>
        </p:txBody>
      </p:sp>
      <p:sp>
        <p:nvSpPr>
          <p:cNvPr id="15" name="TextBox 14">
            <a:extLst>
              <a:ext uri="{FF2B5EF4-FFF2-40B4-BE49-F238E27FC236}">
                <a16:creationId xmlns:a16="http://schemas.microsoft.com/office/drawing/2014/main" id="{9F16290C-4922-4D69-B520-6913AE399564}"/>
              </a:ext>
            </a:extLst>
          </p:cNvPr>
          <p:cNvSpPr txBox="1"/>
          <p:nvPr/>
        </p:nvSpPr>
        <p:spPr>
          <a:xfrm>
            <a:off x="148561" y="607958"/>
            <a:ext cx="8621483" cy="338554"/>
          </a:xfrm>
          <a:prstGeom prst="rect">
            <a:avLst/>
          </a:prstGeom>
          <a:noFill/>
        </p:spPr>
        <p:txBody>
          <a:bodyPr wrap="square">
            <a:spAutoFit/>
          </a:bodyPr>
          <a:lstStyle/>
          <a:p>
            <a:pPr lvl="0" defTabSz="914400" fontAlgn="base">
              <a:spcBef>
                <a:spcPct val="0"/>
              </a:spcBef>
              <a:spcAft>
                <a:spcPct val="0"/>
              </a:spcAft>
              <a:defRPr/>
            </a:pPr>
            <a:r>
              <a:rPr lang="ru-RU" sz="1600" dirty="0">
                <a:solidFill>
                  <a:srgbClr val="000000"/>
                </a:solidFill>
                <a:latin typeface="Arial"/>
              </a:rPr>
              <a:t>…</a:t>
            </a:r>
            <a:r>
              <a:rPr lang="en-US" sz="1600" dirty="0">
                <a:solidFill>
                  <a:srgbClr val="000000"/>
                </a:solidFill>
                <a:latin typeface="Arial"/>
              </a:rPr>
              <a:t>or launch Enquiry Designer from Command Line — via command </a:t>
            </a:r>
            <a:r>
              <a:rPr lang="en-US" sz="1600" dirty="0"/>
              <a:t>ENQUIRY,INPUT</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Номер слайда 10">
            <a:extLst>
              <a:ext uri="{FF2B5EF4-FFF2-40B4-BE49-F238E27FC236}">
                <a16:creationId xmlns:a16="http://schemas.microsoft.com/office/drawing/2014/main" id="{BA59E602-2972-405A-B316-2628BE93153E}"/>
              </a:ext>
            </a:extLst>
          </p:cNvPr>
          <p:cNvSpPr>
            <a:spLocks noGrp="1"/>
          </p:cNvSpPr>
          <p:nvPr>
            <p:ph type="sldNum" sz="quarter" idx="12"/>
          </p:nvPr>
        </p:nvSpPr>
        <p:spPr/>
        <p:txBody>
          <a:bodyPr/>
          <a:lstStyle/>
          <a:p>
            <a:fld id="{39FC74CF-8B03-5D41-97A3-DD76EB0CCB80}" type="slidenum">
              <a:rPr lang="ru-RU" smtClean="0"/>
              <a:t>12</a:t>
            </a:fld>
            <a:endParaRPr lang="ru-RU"/>
          </a:p>
        </p:txBody>
      </p:sp>
    </p:spTree>
    <p:extLst>
      <p:ext uri="{BB962C8B-B14F-4D97-AF65-F5344CB8AC3E}">
        <p14:creationId xmlns:p14="http://schemas.microsoft.com/office/powerpoint/2010/main" val="1377573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186E675-57C4-4921-AC58-64D9CC4AAE8B}"/>
              </a:ext>
            </a:extLst>
          </p:cNvPr>
          <p:cNvPicPr>
            <a:picLocks noChangeAspect="1"/>
          </p:cNvPicPr>
          <p:nvPr/>
        </p:nvPicPr>
        <p:blipFill>
          <a:blip r:embed="rId3"/>
          <a:stretch>
            <a:fillRect/>
          </a:stretch>
        </p:blipFill>
        <p:spPr>
          <a:xfrm>
            <a:off x="-1" y="675777"/>
            <a:ext cx="9144000" cy="386396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5" name="Rounded Rectangular Callout 7">
            <a:extLst>
              <a:ext uri="{FF2B5EF4-FFF2-40B4-BE49-F238E27FC236}">
                <a16:creationId xmlns:a16="http://schemas.microsoft.com/office/drawing/2014/main" id="{961E1046-87CB-4BCD-AB6D-0B49E525952D}"/>
              </a:ext>
            </a:extLst>
          </p:cNvPr>
          <p:cNvSpPr/>
          <p:nvPr/>
        </p:nvSpPr>
        <p:spPr>
          <a:xfrm>
            <a:off x="2377367" y="2225447"/>
            <a:ext cx="1429082" cy="764621"/>
          </a:xfrm>
          <a:prstGeom prst="wedgeRoundRectCallout">
            <a:avLst>
              <a:gd name="adj1" fmla="val -53817"/>
              <a:gd name="adj2" fmla="val -127548"/>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STEP 6 – Specify the Table to query</a:t>
            </a:r>
          </a:p>
        </p:txBody>
      </p:sp>
      <p:sp>
        <p:nvSpPr>
          <p:cNvPr id="16" name="Rounded Rectangular Callout 6">
            <a:extLst>
              <a:ext uri="{FF2B5EF4-FFF2-40B4-BE49-F238E27FC236}">
                <a16:creationId xmlns:a16="http://schemas.microsoft.com/office/drawing/2014/main" id="{CA8C1E11-6015-42A9-B693-99A9F658E486}"/>
              </a:ext>
            </a:extLst>
          </p:cNvPr>
          <p:cNvSpPr/>
          <p:nvPr/>
        </p:nvSpPr>
        <p:spPr>
          <a:xfrm>
            <a:off x="2239137" y="682004"/>
            <a:ext cx="1705543" cy="554793"/>
          </a:xfrm>
          <a:prstGeom prst="wedgeRoundRectCallout">
            <a:avLst>
              <a:gd name="adj1" fmla="val -66252"/>
              <a:gd name="adj2" fmla="val 50672"/>
              <a:gd name="adj3" fmla="val 16667"/>
            </a:avLst>
          </a:prstGeom>
          <a:solidFill>
            <a:srgbClr val="FFFFB3"/>
          </a:solidFill>
          <a:ln w="19050" cap="flat" cmpd="sng" algn="ctr">
            <a:solidFill>
              <a:srgbClr val="000000"/>
            </a:solidFill>
            <a:prstDash val="solid"/>
          </a:ln>
          <a:effectLst/>
        </p:spPr>
        <p:txBody>
          <a:bodyPr anchor="ctr"/>
          <a:lstStyle/>
          <a:p>
            <a:pPr algn="ctr">
              <a:defRPr/>
            </a:pPr>
            <a:r>
              <a:rPr lang="en-US" sz="1400" dirty="0"/>
              <a:t>STEP 5 – Set the Page Size</a:t>
            </a:r>
          </a:p>
        </p:txBody>
      </p:sp>
      <p:sp>
        <p:nvSpPr>
          <p:cNvPr id="6" name="Номер слайда 5">
            <a:extLst>
              <a:ext uri="{FF2B5EF4-FFF2-40B4-BE49-F238E27FC236}">
                <a16:creationId xmlns:a16="http://schemas.microsoft.com/office/drawing/2014/main" id="{AF0F59B9-8209-4C9D-8154-A6B56C3A3856}"/>
              </a:ext>
            </a:extLst>
          </p:cNvPr>
          <p:cNvSpPr>
            <a:spLocks noGrp="1"/>
          </p:cNvSpPr>
          <p:nvPr>
            <p:ph type="sldNum" sz="quarter" idx="12"/>
          </p:nvPr>
        </p:nvSpPr>
        <p:spPr/>
        <p:txBody>
          <a:bodyPr/>
          <a:lstStyle/>
          <a:p>
            <a:fld id="{39FC74CF-8B03-5D41-97A3-DD76EB0CCB80}" type="slidenum">
              <a:rPr lang="ru-RU" smtClean="0"/>
              <a:t>13</a:t>
            </a:fld>
            <a:endParaRPr lang="ru-RU"/>
          </a:p>
        </p:txBody>
      </p:sp>
    </p:spTree>
    <p:extLst>
      <p:ext uri="{BB962C8B-B14F-4D97-AF65-F5344CB8AC3E}">
        <p14:creationId xmlns:p14="http://schemas.microsoft.com/office/powerpoint/2010/main" val="143110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90A9354-C9EA-4C9C-92BE-74CB9101A66B}"/>
              </a:ext>
            </a:extLst>
          </p:cNvPr>
          <p:cNvPicPr>
            <a:picLocks noChangeAspect="1"/>
          </p:cNvPicPr>
          <p:nvPr/>
        </p:nvPicPr>
        <p:blipFill>
          <a:blip r:embed="rId3"/>
          <a:stretch>
            <a:fillRect/>
          </a:stretch>
        </p:blipFill>
        <p:spPr>
          <a:xfrm>
            <a:off x="133350" y="646098"/>
            <a:ext cx="8877300" cy="18002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Прямоугольник 11">
            <a:extLst>
              <a:ext uri="{FF2B5EF4-FFF2-40B4-BE49-F238E27FC236}">
                <a16:creationId xmlns:a16="http://schemas.microsoft.com/office/drawing/2014/main" id="{5D0E09F1-6716-4DB9-9E1D-5D186F6D54BF}"/>
              </a:ext>
            </a:extLst>
          </p:cNvPr>
          <p:cNvSpPr/>
          <p:nvPr/>
        </p:nvSpPr>
        <p:spPr>
          <a:xfrm>
            <a:off x="35394" y="2883083"/>
            <a:ext cx="1612301" cy="338554"/>
          </a:xfrm>
          <a:prstGeom prst="rect">
            <a:avLst/>
          </a:prstGeom>
        </p:spPr>
        <p:txBody>
          <a:bodyPr wrap="non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Filling 2-nd tab</a:t>
            </a:r>
            <a:r>
              <a:rPr lang="ru-RU" sz="1600" dirty="0">
                <a:latin typeface="Tahoma" panose="020B0604030504040204" pitchFamily="34" charset="0"/>
                <a:ea typeface="Tahoma" panose="020B0604030504040204" pitchFamily="34" charset="0"/>
                <a:cs typeface="Tahoma" panose="020B0604030504040204" pitchFamily="34" charset="0"/>
              </a:rPr>
              <a:t>:</a:t>
            </a:r>
          </a:p>
        </p:txBody>
      </p:sp>
      <p:sp>
        <p:nvSpPr>
          <p:cNvPr id="18" name="Rounded Rectangular Callout 6">
            <a:extLst>
              <a:ext uri="{FF2B5EF4-FFF2-40B4-BE49-F238E27FC236}">
                <a16:creationId xmlns:a16="http://schemas.microsoft.com/office/drawing/2014/main" id="{E5C32282-609B-4A7F-9194-179026C5AA9D}"/>
              </a:ext>
            </a:extLst>
          </p:cNvPr>
          <p:cNvSpPr/>
          <p:nvPr/>
        </p:nvSpPr>
        <p:spPr>
          <a:xfrm>
            <a:off x="1865032" y="646098"/>
            <a:ext cx="1612301" cy="833644"/>
          </a:xfrm>
          <a:prstGeom prst="wedgeRoundRectCallout">
            <a:avLst>
              <a:gd name="adj1" fmla="val -73470"/>
              <a:gd name="adj2" fmla="val 86570"/>
              <a:gd name="adj3" fmla="val 16667"/>
            </a:avLst>
          </a:prstGeom>
          <a:solidFill>
            <a:srgbClr val="FFFFB3"/>
          </a:solidFill>
          <a:ln w="19050" cap="flat" cmpd="sng" algn="ctr">
            <a:solidFill>
              <a:srgbClr val="000000"/>
            </a:solidFill>
            <a:prstDash val="solid"/>
          </a:ln>
          <a:effectLst/>
        </p:spPr>
        <p:txBody>
          <a:bodyPr anchor="ctr"/>
          <a:lstStyle/>
          <a:p>
            <a:pPr algn="ctr">
              <a:defRPr/>
            </a:pPr>
            <a:r>
              <a:rPr lang="en-US" sz="1400" dirty="0"/>
              <a:t>STEP 7 – Set the Header Information: on all 3 tabs</a:t>
            </a:r>
          </a:p>
        </p:txBody>
      </p:sp>
      <p:sp>
        <p:nvSpPr>
          <p:cNvPr id="21" name="Прямоугольник 20">
            <a:extLst>
              <a:ext uri="{FF2B5EF4-FFF2-40B4-BE49-F238E27FC236}">
                <a16:creationId xmlns:a16="http://schemas.microsoft.com/office/drawing/2014/main" id="{DADA370E-4A5F-4499-945D-852557145BDF}"/>
              </a:ext>
            </a:extLst>
          </p:cNvPr>
          <p:cNvSpPr/>
          <p:nvPr/>
        </p:nvSpPr>
        <p:spPr>
          <a:xfrm>
            <a:off x="4370458" y="2635180"/>
            <a:ext cx="1571199" cy="338554"/>
          </a:xfrm>
          <a:prstGeom prst="rect">
            <a:avLst/>
          </a:prstGeom>
        </p:spPr>
        <p:txBody>
          <a:bodyPr wrap="non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Filling 3-rd tab</a:t>
            </a:r>
            <a:r>
              <a:rPr lang="ru-RU" sz="1600" dirty="0">
                <a:latin typeface="Tahoma" panose="020B0604030504040204" pitchFamily="34" charset="0"/>
                <a:ea typeface="Tahoma" panose="020B0604030504040204" pitchFamily="34" charset="0"/>
                <a:cs typeface="Tahoma" panose="020B0604030504040204" pitchFamily="34" charset="0"/>
              </a:rPr>
              <a:t>:</a:t>
            </a:r>
          </a:p>
        </p:txBody>
      </p:sp>
      <p:pic>
        <p:nvPicPr>
          <p:cNvPr id="7" name="Рисунок 6">
            <a:extLst>
              <a:ext uri="{FF2B5EF4-FFF2-40B4-BE49-F238E27FC236}">
                <a16:creationId xmlns:a16="http://schemas.microsoft.com/office/drawing/2014/main" id="{C949AC34-A2B2-4F79-88D8-70174AEF7DE4}"/>
              </a:ext>
            </a:extLst>
          </p:cNvPr>
          <p:cNvPicPr>
            <a:picLocks noChangeAspect="1"/>
          </p:cNvPicPr>
          <p:nvPr/>
        </p:nvPicPr>
        <p:blipFill>
          <a:blip r:embed="rId8"/>
          <a:stretch>
            <a:fillRect/>
          </a:stretch>
        </p:blipFill>
        <p:spPr>
          <a:xfrm>
            <a:off x="135774" y="3290308"/>
            <a:ext cx="3528410" cy="117836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4" name="Рисунок 13">
            <a:extLst>
              <a:ext uri="{FF2B5EF4-FFF2-40B4-BE49-F238E27FC236}">
                <a16:creationId xmlns:a16="http://schemas.microsoft.com/office/drawing/2014/main" id="{A096F9EA-0954-45D2-BD47-4D63D0F6A80C}"/>
              </a:ext>
            </a:extLst>
          </p:cNvPr>
          <p:cNvPicPr>
            <a:picLocks noChangeAspect="1"/>
          </p:cNvPicPr>
          <p:nvPr/>
        </p:nvPicPr>
        <p:blipFill>
          <a:blip r:embed="rId9"/>
          <a:stretch>
            <a:fillRect/>
          </a:stretch>
        </p:blipFill>
        <p:spPr>
          <a:xfrm>
            <a:off x="4265468" y="2973734"/>
            <a:ext cx="3140436" cy="160202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Номер слайда 14">
            <a:extLst>
              <a:ext uri="{FF2B5EF4-FFF2-40B4-BE49-F238E27FC236}">
                <a16:creationId xmlns:a16="http://schemas.microsoft.com/office/drawing/2014/main" id="{36AC898B-1B39-4C6D-87AA-8C6991CC0A6D}"/>
              </a:ext>
            </a:extLst>
          </p:cNvPr>
          <p:cNvSpPr>
            <a:spLocks noGrp="1"/>
          </p:cNvSpPr>
          <p:nvPr>
            <p:ph type="sldNum" sz="quarter" idx="12"/>
          </p:nvPr>
        </p:nvSpPr>
        <p:spPr/>
        <p:txBody>
          <a:bodyPr/>
          <a:lstStyle/>
          <a:p>
            <a:fld id="{39FC74CF-8B03-5D41-97A3-DD76EB0CCB80}" type="slidenum">
              <a:rPr lang="ru-RU" smtClean="0"/>
              <a:t>14</a:t>
            </a:fld>
            <a:endParaRPr lang="ru-RU"/>
          </a:p>
        </p:txBody>
      </p:sp>
    </p:spTree>
    <p:extLst>
      <p:ext uri="{BB962C8B-B14F-4D97-AF65-F5344CB8AC3E}">
        <p14:creationId xmlns:p14="http://schemas.microsoft.com/office/powerpoint/2010/main" val="278793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55CCDA0-D8F4-400C-A379-FDB647CEBD1F}"/>
              </a:ext>
            </a:extLst>
          </p:cNvPr>
          <p:cNvPicPr>
            <a:picLocks noChangeAspect="1"/>
          </p:cNvPicPr>
          <p:nvPr/>
        </p:nvPicPr>
        <p:blipFill>
          <a:blip r:embed="rId3"/>
          <a:stretch>
            <a:fillRect/>
          </a:stretch>
        </p:blipFill>
        <p:spPr>
          <a:xfrm>
            <a:off x="114300" y="585787"/>
            <a:ext cx="8915400" cy="3971925"/>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5" name="Rounded Rectangular Callout 6">
            <a:extLst>
              <a:ext uri="{FF2B5EF4-FFF2-40B4-BE49-F238E27FC236}">
                <a16:creationId xmlns:a16="http://schemas.microsoft.com/office/drawing/2014/main" id="{43A1C6E6-EB32-4684-94A1-148C5B10C160}"/>
              </a:ext>
            </a:extLst>
          </p:cNvPr>
          <p:cNvSpPr/>
          <p:nvPr/>
        </p:nvSpPr>
        <p:spPr>
          <a:xfrm>
            <a:off x="3760014" y="727514"/>
            <a:ext cx="1623971" cy="1005854"/>
          </a:xfrm>
          <a:prstGeom prst="wedgeRoundRectCallout">
            <a:avLst>
              <a:gd name="adj1" fmla="val -146394"/>
              <a:gd name="adj2" fmla="val 134565"/>
              <a:gd name="adj3" fmla="val 16667"/>
            </a:avLst>
          </a:prstGeom>
          <a:solidFill>
            <a:srgbClr val="FFFFB3"/>
          </a:solidFill>
          <a:ln w="19050" cap="flat" cmpd="sng" algn="ctr">
            <a:solidFill>
              <a:srgbClr val="000000"/>
            </a:solidFill>
            <a:prstDash val="solid"/>
          </a:ln>
          <a:effectLst/>
        </p:spPr>
        <p:txBody>
          <a:bodyPr anchor="ctr"/>
          <a:lstStyle/>
          <a:p>
            <a:pPr lvl="0" algn="ctr">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STEP 8 – </a:t>
            </a:r>
            <a:r>
              <a:rPr lang="en-US" sz="1400" dirty="0"/>
              <a:t>configure the fields required in the report: on all 2 tabs</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Номер слайда 5">
            <a:extLst>
              <a:ext uri="{FF2B5EF4-FFF2-40B4-BE49-F238E27FC236}">
                <a16:creationId xmlns:a16="http://schemas.microsoft.com/office/drawing/2014/main" id="{31B01CFF-CA8A-4979-B579-8713C7488F73}"/>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426933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60F50F1-91C1-44E0-94E9-47B45B22A9C7}"/>
              </a:ext>
            </a:extLst>
          </p:cNvPr>
          <p:cNvPicPr>
            <a:picLocks noChangeAspect="1"/>
          </p:cNvPicPr>
          <p:nvPr/>
        </p:nvPicPr>
        <p:blipFill>
          <a:blip r:embed="rId3"/>
          <a:stretch>
            <a:fillRect/>
          </a:stretch>
        </p:blipFill>
        <p:spPr>
          <a:xfrm>
            <a:off x="1635596" y="738117"/>
            <a:ext cx="7504880" cy="296163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Create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Прямоугольник 11">
            <a:extLst>
              <a:ext uri="{FF2B5EF4-FFF2-40B4-BE49-F238E27FC236}">
                <a16:creationId xmlns:a16="http://schemas.microsoft.com/office/drawing/2014/main" id="{5D0E09F1-6716-4DB9-9E1D-5D186F6D54BF}"/>
              </a:ext>
            </a:extLst>
          </p:cNvPr>
          <p:cNvSpPr/>
          <p:nvPr/>
        </p:nvSpPr>
        <p:spPr>
          <a:xfrm>
            <a:off x="-35661" y="821665"/>
            <a:ext cx="161230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Filling 2-nd tab</a:t>
            </a:r>
            <a:r>
              <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23" name="Rounded Rectangular Callout 8">
            <a:extLst>
              <a:ext uri="{FF2B5EF4-FFF2-40B4-BE49-F238E27FC236}">
                <a16:creationId xmlns:a16="http://schemas.microsoft.com/office/drawing/2014/main" id="{E8D34902-E8B4-4E4D-BD80-D096CD8C5A33}"/>
              </a:ext>
            </a:extLst>
          </p:cNvPr>
          <p:cNvSpPr/>
          <p:nvPr/>
        </p:nvSpPr>
        <p:spPr>
          <a:xfrm>
            <a:off x="994855" y="3892256"/>
            <a:ext cx="1281481" cy="738630"/>
          </a:xfrm>
          <a:prstGeom prst="wedgeRoundRectCallout">
            <a:avLst>
              <a:gd name="adj1" fmla="val 126803"/>
              <a:gd name="adj2" fmla="val 13443"/>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STEP 9 – Authorize the record</a:t>
            </a:r>
          </a:p>
        </p:txBody>
      </p:sp>
      <p:pic>
        <p:nvPicPr>
          <p:cNvPr id="11" name="Рисунок 10">
            <a:extLst>
              <a:ext uri="{FF2B5EF4-FFF2-40B4-BE49-F238E27FC236}">
                <a16:creationId xmlns:a16="http://schemas.microsoft.com/office/drawing/2014/main" id="{590CA753-0292-4383-88F1-BEB239EF3405}"/>
              </a:ext>
            </a:extLst>
          </p:cNvPr>
          <p:cNvPicPr>
            <a:picLocks noChangeAspect="1"/>
          </p:cNvPicPr>
          <p:nvPr/>
        </p:nvPicPr>
        <p:blipFill>
          <a:blip r:embed="rId8"/>
          <a:stretch>
            <a:fillRect/>
          </a:stretch>
        </p:blipFill>
        <p:spPr>
          <a:xfrm>
            <a:off x="3234489" y="4097486"/>
            <a:ext cx="4400550" cy="5334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3" name="Номер слайда 12">
            <a:extLst>
              <a:ext uri="{FF2B5EF4-FFF2-40B4-BE49-F238E27FC236}">
                <a16:creationId xmlns:a16="http://schemas.microsoft.com/office/drawing/2014/main" id="{5A963D4E-A29C-4123-8052-DF4207D6227C}"/>
              </a:ext>
            </a:extLst>
          </p:cNvPr>
          <p:cNvSpPr>
            <a:spLocks noGrp="1"/>
          </p:cNvSpPr>
          <p:nvPr>
            <p:ph type="sldNum" sz="quarter" idx="12"/>
          </p:nvPr>
        </p:nvSpPr>
        <p:spPr/>
        <p:txBody>
          <a:bodyPr/>
          <a:lstStyle/>
          <a:p>
            <a:fld id="{39FC74CF-8B03-5D41-97A3-DD76EB0CCB80}" type="slidenum">
              <a:rPr lang="ru-RU" smtClean="0"/>
              <a:t>16</a:t>
            </a:fld>
            <a:endParaRPr lang="ru-RU"/>
          </a:p>
        </p:txBody>
      </p:sp>
    </p:spTree>
    <p:extLst>
      <p:ext uri="{BB962C8B-B14F-4D97-AF65-F5344CB8AC3E}">
        <p14:creationId xmlns:p14="http://schemas.microsoft.com/office/powerpoint/2010/main" val="73795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B4DC498-5F95-4671-88B2-AF077BD63D5D}"/>
              </a:ext>
            </a:extLst>
          </p:cNvPr>
          <p:cNvPicPr>
            <a:picLocks noChangeAspect="1"/>
          </p:cNvPicPr>
          <p:nvPr/>
        </p:nvPicPr>
        <p:blipFill>
          <a:blip r:embed="rId3"/>
          <a:stretch>
            <a:fillRect/>
          </a:stretch>
        </p:blipFill>
        <p:spPr>
          <a:xfrm>
            <a:off x="3261113" y="1325815"/>
            <a:ext cx="5806752" cy="2612182"/>
          </a:xfrm>
          <a:prstGeom prst="rect">
            <a:avLst/>
          </a:prstGeom>
          <a:noFill/>
          <a:ln w="28575">
            <a:solidFill>
              <a:schemeClr val="tx1"/>
            </a:solidFill>
            <a:miter lim="800000"/>
            <a:headEnd/>
            <a:tailEnd/>
          </a:ln>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Execute the Enquiry</a:t>
            </a:r>
            <a:r>
              <a:rPr lang="fr-FR"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Text Box 4">
            <a:extLst>
              <a:ext uri="{FF2B5EF4-FFF2-40B4-BE49-F238E27FC236}">
                <a16:creationId xmlns:a16="http://schemas.microsoft.com/office/drawing/2014/main" id="{12F72E1A-79AD-4410-8D56-4C9560BAF9D6}"/>
              </a:ext>
            </a:extLst>
          </p:cNvPr>
          <p:cNvSpPr txBox="1">
            <a:spLocks noChangeArrowheads="1"/>
          </p:cNvSpPr>
          <p:nvPr/>
        </p:nvSpPr>
        <p:spPr bwMode="auto">
          <a:xfrm>
            <a:off x="5190517" y="4084624"/>
            <a:ext cx="2339356" cy="338554"/>
          </a:xfrm>
          <a:prstGeom prst="rect">
            <a:avLst/>
          </a:prstGeom>
          <a:noFill/>
          <a:ln w="9525" algn="ctr">
            <a:solidFill>
              <a:schemeClr val="accent1">
                <a:lumMod val="50000"/>
              </a:schemeClr>
            </a:solidFill>
            <a:miter lim="800000"/>
            <a:headEnd/>
            <a:tailEnd/>
          </a:ln>
        </p:spPr>
        <p:txBody>
          <a:bodyPr wrap="square">
            <a:spAutoFit/>
          </a:bodyPr>
          <a:lstStyle/>
          <a:p>
            <a:pPr>
              <a:spcBef>
                <a:spcPct val="50000"/>
              </a:spcBef>
              <a:defRPr/>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Selection Criteria Box</a:t>
            </a:r>
          </a:p>
        </p:txBody>
      </p:sp>
      <p:sp>
        <p:nvSpPr>
          <p:cNvPr id="22" name="Rectangle 1">
            <a:extLst>
              <a:ext uri="{FF2B5EF4-FFF2-40B4-BE49-F238E27FC236}">
                <a16:creationId xmlns:a16="http://schemas.microsoft.com/office/drawing/2014/main" id="{D3FACA24-B3D9-40A3-A0BD-79DC8B719F35}"/>
              </a:ext>
            </a:extLst>
          </p:cNvPr>
          <p:cNvSpPr>
            <a:spLocks noChangeArrowheads="1"/>
          </p:cNvSpPr>
          <p:nvPr/>
        </p:nvSpPr>
        <p:spPr bwMode="auto">
          <a:xfrm>
            <a:off x="2690358" y="825546"/>
            <a:ext cx="5651500" cy="338554"/>
          </a:xfrm>
          <a:prstGeom prst="rect">
            <a:avLst/>
          </a:prstGeom>
          <a:noFill/>
          <a:ln w="9525">
            <a:noFill/>
            <a:miter lim="800000"/>
            <a:headEnd/>
            <a:tailEnd/>
          </a:ln>
        </p:spPr>
        <p:txBody>
          <a:bodyPr>
            <a:spAutoFit/>
          </a:bodyPr>
          <a:lstStyle/>
          <a:p>
            <a:pPr marL="1143000" lvl="2" indent="-228600" algn="ct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ENQ CUST.ADDRESS.ENQ SECTOR EQ 1001</a:t>
            </a:r>
          </a:p>
        </p:txBody>
      </p:sp>
      <p:sp>
        <p:nvSpPr>
          <p:cNvPr id="3" name="Номер слайда 2">
            <a:extLst>
              <a:ext uri="{FF2B5EF4-FFF2-40B4-BE49-F238E27FC236}">
                <a16:creationId xmlns:a16="http://schemas.microsoft.com/office/drawing/2014/main" id="{344E2F5E-F127-43F7-A2EA-12B7456B42F2}"/>
              </a:ext>
            </a:extLst>
          </p:cNvPr>
          <p:cNvSpPr>
            <a:spLocks noGrp="1"/>
          </p:cNvSpPr>
          <p:nvPr>
            <p:ph type="sldNum" sz="quarter" idx="12"/>
          </p:nvPr>
        </p:nvSpPr>
        <p:spPr/>
        <p:txBody>
          <a:bodyPr/>
          <a:lstStyle/>
          <a:p>
            <a:fld id="{39FC74CF-8B03-5D41-97A3-DD76EB0CCB80}" type="slidenum">
              <a:rPr lang="ru-RU" smtClean="0"/>
              <a:t>17</a:t>
            </a:fld>
            <a:endParaRPr lang="ru-RU"/>
          </a:p>
        </p:txBody>
      </p:sp>
      <p:pic>
        <p:nvPicPr>
          <p:cNvPr id="6" name="Рисунок 5">
            <a:extLst>
              <a:ext uri="{FF2B5EF4-FFF2-40B4-BE49-F238E27FC236}">
                <a16:creationId xmlns:a16="http://schemas.microsoft.com/office/drawing/2014/main" id="{6CB18C6B-BCE5-4AFE-94E0-04AE7670356E}"/>
              </a:ext>
            </a:extLst>
          </p:cNvPr>
          <p:cNvPicPr>
            <a:picLocks noChangeAspect="1"/>
          </p:cNvPicPr>
          <p:nvPr/>
        </p:nvPicPr>
        <p:blipFill rotWithShape="1">
          <a:blip r:embed="rId8"/>
          <a:srcRect l="13637" t="11817" r="73538" b="81235"/>
          <a:stretch/>
        </p:blipFill>
        <p:spPr>
          <a:xfrm>
            <a:off x="24209" y="598753"/>
            <a:ext cx="2923821" cy="844061"/>
          </a:xfrm>
          <a:prstGeom prst="rect">
            <a:avLst/>
          </a:prstGeom>
          <a:noFill/>
          <a:ln w="28575">
            <a:solidFill>
              <a:schemeClr val="tx1"/>
            </a:solidFill>
            <a:miter lim="800000"/>
            <a:headEnd/>
            <a:tailEnd/>
          </a:ln>
        </p:spPr>
      </p:pic>
      <p:pic>
        <p:nvPicPr>
          <p:cNvPr id="8" name="Рисунок 7">
            <a:extLst>
              <a:ext uri="{FF2B5EF4-FFF2-40B4-BE49-F238E27FC236}">
                <a16:creationId xmlns:a16="http://schemas.microsoft.com/office/drawing/2014/main" id="{C0C25860-031E-46C1-A600-98476EFAE6AD}"/>
              </a:ext>
            </a:extLst>
          </p:cNvPr>
          <p:cNvPicPr>
            <a:picLocks noChangeAspect="1"/>
          </p:cNvPicPr>
          <p:nvPr/>
        </p:nvPicPr>
        <p:blipFill rotWithShape="1">
          <a:blip r:embed="rId8"/>
          <a:srcRect l="1137" t="21831" r="71667" b="23352"/>
          <a:stretch/>
        </p:blipFill>
        <p:spPr>
          <a:xfrm>
            <a:off x="0" y="1575048"/>
            <a:ext cx="2948030" cy="3166645"/>
          </a:xfrm>
          <a:prstGeom prst="rect">
            <a:avLst/>
          </a:prstGeom>
          <a:noFill/>
          <a:ln w="28575">
            <a:solidFill>
              <a:schemeClr val="tx1"/>
            </a:solidFill>
            <a:miter lim="800000"/>
            <a:headEnd/>
            <a:tailEnd/>
          </a:ln>
        </p:spPr>
      </p:pic>
    </p:spTree>
    <p:extLst>
      <p:ext uri="{BB962C8B-B14F-4D97-AF65-F5344CB8AC3E}">
        <p14:creationId xmlns:p14="http://schemas.microsoft.com/office/powerpoint/2010/main" val="276088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86A4AEA4-0213-4CA6-87FC-F8DA4D383DF4}"/>
              </a:ext>
            </a:extLst>
          </p:cNvPr>
          <p:cNvPicPr>
            <a:picLocks noChangeAspect="1"/>
          </p:cNvPicPr>
          <p:nvPr/>
        </p:nvPicPr>
        <p:blipFill>
          <a:blip r:embed="rId3"/>
          <a:stretch>
            <a:fillRect/>
          </a:stretch>
        </p:blipFill>
        <p:spPr>
          <a:xfrm>
            <a:off x="-1" y="644406"/>
            <a:ext cx="9144000" cy="205810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Customise Column Headings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8" name="Rounded Rectangular Callout 1">
            <a:extLst>
              <a:ext uri="{FF2B5EF4-FFF2-40B4-BE49-F238E27FC236}">
                <a16:creationId xmlns:a16="http://schemas.microsoft.com/office/drawing/2014/main" id="{A9DFD127-AA30-4333-A493-CFC44FA3424C}"/>
              </a:ext>
            </a:extLst>
          </p:cNvPr>
          <p:cNvSpPr/>
          <p:nvPr/>
        </p:nvSpPr>
        <p:spPr>
          <a:xfrm>
            <a:off x="3521769" y="821930"/>
            <a:ext cx="1254642" cy="886986"/>
          </a:xfrm>
          <a:prstGeom prst="wedgeRoundRectCallout">
            <a:avLst>
              <a:gd name="adj1" fmla="val -74876"/>
              <a:gd name="adj2" fmla="val 127794"/>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User Defined Column Headings</a:t>
            </a:r>
          </a:p>
        </p:txBody>
      </p:sp>
      <p:sp>
        <p:nvSpPr>
          <p:cNvPr id="3" name="Номер слайда 2">
            <a:extLst>
              <a:ext uri="{FF2B5EF4-FFF2-40B4-BE49-F238E27FC236}">
                <a16:creationId xmlns:a16="http://schemas.microsoft.com/office/drawing/2014/main" id="{CB8969C5-7D3F-4B79-83C2-3B5612A223AD}"/>
              </a:ext>
            </a:extLst>
          </p:cNvPr>
          <p:cNvSpPr>
            <a:spLocks noGrp="1"/>
          </p:cNvSpPr>
          <p:nvPr>
            <p:ph type="sldNum" sz="quarter" idx="12"/>
          </p:nvPr>
        </p:nvSpPr>
        <p:spPr/>
        <p:txBody>
          <a:bodyPr/>
          <a:lstStyle/>
          <a:p>
            <a:fld id="{39FC74CF-8B03-5D41-97A3-DD76EB0CCB80}" type="slidenum">
              <a:rPr lang="ru-RU" smtClean="0"/>
              <a:t>18</a:t>
            </a:fld>
            <a:endParaRPr lang="ru-RU"/>
          </a:p>
        </p:txBody>
      </p:sp>
      <p:pic>
        <p:nvPicPr>
          <p:cNvPr id="8" name="Рисунок 7">
            <a:extLst>
              <a:ext uri="{FF2B5EF4-FFF2-40B4-BE49-F238E27FC236}">
                <a16:creationId xmlns:a16="http://schemas.microsoft.com/office/drawing/2014/main" id="{844A6092-13D0-407D-839F-573E128032D6}"/>
              </a:ext>
            </a:extLst>
          </p:cNvPr>
          <p:cNvPicPr>
            <a:picLocks noChangeAspect="1"/>
          </p:cNvPicPr>
          <p:nvPr/>
        </p:nvPicPr>
        <p:blipFill>
          <a:blip r:embed="rId8"/>
          <a:stretch>
            <a:fillRect/>
          </a:stretch>
        </p:blipFill>
        <p:spPr>
          <a:xfrm>
            <a:off x="2400299" y="2958599"/>
            <a:ext cx="3886200" cy="15525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1" name="Rounded Rectangular Callout 1">
            <a:extLst>
              <a:ext uri="{FF2B5EF4-FFF2-40B4-BE49-F238E27FC236}">
                <a16:creationId xmlns:a16="http://schemas.microsoft.com/office/drawing/2014/main" id="{2187CE0F-739C-44DB-AB03-EF314E28B4ED}"/>
              </a:ext>
            </a:extLst>
          </p:cNvPr>
          <p:cNvSpPr/>
          <p:nvPr/>
        </p:nvSpPr>
        <p:spPr>
          <a:xfrm>
            <a:off x="737143" y="3119014"/>
            <a:ext cx="1254642" cy="886986"/>
          </a:xfrm>
          <a:prstGeom prst="wedgeRoundRectCallout">
            <a:avLst>
              <a:gd name="adj1" fmla="val 88113"/>
              <a:gd name="adj2" fmla="val -31528"/>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User Defined Column Headings</a:t>
            </a:r>
          </a:p>
        </p:txBody>
      </p:sp>
    </p:spTree>
    <p:extLst>
      <p:ext uri="{BB962C8B-B14F-4D97-AF65-F5344CB8AC3E}">
        <p14:creationId xmlns:p14="http://schemas.microsoft.com/office/powerpoint/2010/main" val="337823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59738" y="709888"/>
            <a:ext cx="8076187" cy="3135080"/>
          </a:xfrm>
        </p:spPr>
        <p:txBody>
          <a:bodyPr>
            <a:noAutofit/>
          </a:bodyPr>
          <a:lstStyle/>
          <a:p>
            <a:pPr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TASK 1 – </a:t>
            </a:r>
          </a:p>
          <a:p>
            <a:pPr lvl="1"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Create an enquiry based on the </a:t>
            </a:r>
            <a:r>
              <a:rPr lang="en-GB" sz="1600" b="1" dirty="0">
                <a:latin typeface="Tahoma" panose="020B0604030504040204" pitchFamily="34" charset="0"/>
                <a:ea typeface="Tahoma" panose="020B0604030504040204" pitchFamily="34" charset="0"/>
                <a:cs typeface="Tahoma" panose="020B0604030504040204" pitchFamily="34" charset="0"/>
              </a:rPr>
              <a:t>ACCOUNT</a:t>
            </a:r>
            <a:r>
              <a:rPr lang="en-GB" sz="1600" dirty="0">
                <a:latin typeface="Tahoma" panose="020B0604030504040204" pitchFamily="34" charset="0"/>
                <a:ea typeface="Tahoma" panose="020B0604030504040204" pitchFamily="34" charset="0"/>
                <a:cs typeface="Tahoma" panose="020B0604030504040204" pitchFamily="34" charset="0"/>
              </a:rPr>
              <a:t> application in T24 which lists the following fields</a:t>
            </a:r>
            <a:r>
              <a:rPr lang="en-US" sz="1600" dirty="0">
                <a:latin typeface="Tahoma" panose="020B0604030504040204" pitchFamily="34" charset="0"/>
                <a:ea typeface="Tahoma" panose="020B0604030504040204" pitchFamily="34" charset="0"/>
                <a:cs typeface="Tahoma" panose="020B0604030504040204" pitchFamily="34" charset="0"/>
              </a:rPr>
              <a:t>:</a:t>
            </a:r>
          </a:p>
          <a:p>
            <a:pPr marL="457200" lvl="1" indent="0" algn="just">
              <a:spcAft>
                <a:spcPts val="600"/>
              </a:spcAft>
              <a:buNone/>
            </a:pPr>
            <a:r>
              <a:rPr lang="en-GB" sz="1600" dirty="0">
                <a:latin typeface="Tahoma" panose="020B0604030504040204" pitchFamily="34" charset="0"/>
                <a:ea typeface="Tahoma" panose="020B0604030504040204" pitchFamily="34" charset="0"/>
                <a:cs typeface="Tahoma" panose="020B0604030504040204" pitchFamily="34" charset="0"/>
              </a:rPr>
              <a:t>     @ID (Account ID), MNEMONIC, CURRENCY, CATEGORY and WORKING.BALANCE.  </a:t>
            </a:r>
          </a:p>
          <a:p>
            <a:pPr marL="457200" lvl="1" indent="0" algn="just">
              <a:spcAft>
                <a:spcPts val="600"/>
              </a:spcAft>
              <a:buNone/>
            </a:pPr>
            <a:r>
              <a:rPr lang="en-GB" sz="1600" dirty="0">
                <a:latin typeface="Tahoma" panose="020B0604030504040204" pitchFamily="34" charset="0"/>
                <a:ea typeface="Tahoma" panose="020B0604030504040204" pitchFamily="34" charset="0"/>
                <a:cs typeface="Tahoma" panose="020B0604030504040204" pitchFamily="34" charset="0"/>
              </a:rPr>
              <a:t>      Display meaningful column headings in your enquiry</a:t>
            </a:r>
          </a:p>
          <a:p>
            <a:pPr lvl="1"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The enquiry should display the following as Header – </a:t>
            </a:r>
            <a:endParaRPr lang="ru-RU" sz="1600" dirty="0">
              <a:latin typeface="Tahoma" panose="020B0604030504040204" pitchFamily="34" charset="0"/>
              <a:ea typeface="Tahoma" panose="020B0604030504040204" pitchFamily="34" charset="0"/>
              <a:cs typeface="Tahoma" panose="020B0604030504040204" pitchFamily="34" charset="0"/>
            </a:endParaRPr>
          </a:p>
          <a:p>
            <a:pPr algn="ctr">
              <a:buFont typeface="Wingdings" pitchFamily="2" charset="2"/>
              <a:buNone/>
              <a:defRPr/>
            </a:pPr>
            <a:r>
              <a:rPr lang="en-US" sz="1600" dirty="0">
                <a:latin typeface="Tahoma" panose="020B0604030504040204" pitchFamily="34" charset="0"/>
                <a:ea typeface="Tahoma" panose="020B0604030504040204" pitchFamily="34" charset="0"/>
                <a:cs typeface="Tahoma" panose="020B0604030504040204" pitchFamily="34" charset="0"/>
              </a:rPr>
              <a:t>Temenos Training</a:t>
            </a:r>
          </a:p>
          <a:p>
            <a:pPr algn="ctr">
              <a:buFont typeface="Wingdings" pitchFamily="2" charset="2"/>
              <a:buNone/>
              <a:defRPr/>
            </a:pPr>
            <a:r>
              <a:rPr lang="en-US" sz="1600" dirty="0">
                <a:latin typeface="Tahoma" panose="020B0604030504040204" pitchFamily="34" charset="0"/>
                <a:ea typeface="Tahoma" panose="020B0604030504040204" pitchFamily="34" charset="0"/>
                <a:cs typeface="Tahoma" panose="020B0604030504040204" pitchFamily="34" charset="0"/>
              </a:rPr>
              <a:t>   Default Account List</a:t>
            </a:r>
          </a:p>
          <a:p>
            <a:pPr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TASK </a:t>
            </a:r>
            <a:r>
              <a:rPr lang="ru-RU" sz="1600" dirty="0">
                <a:latin typeface="Tahoma" panose="020B0604030504040204" pitchFamily="34" charset="0"/>
                <a:ea typeface="Tahoma" panose="020B0604030504040204" pitchFamily="34" charset="0"/>
                <a:cs typeface="Tahoma" panose="020B0604030504040204" pitchFamily="34" charset="0"/>
              </a:rPr>
              <a:t>2</a:t>
            </a:r>
            <a:r>
              <a:rPr lang="en-GB" sz="1600" dirty="0">
                <a:latin typeface="Tahoma" panose="020B0604030504040204" pitchFamily="34" charset="0"/>
                <a:ea typeface="Tahoma" panose="020B0604030504040204" pitchFamily="34" charset="0"/>
                <a:cs typeface="Tahoma" panose="020B0604030504040204" pitchFamily="34" charset="0"/>
              </a:rPr>
              <a:t> – </a:t>
            </a:r>
          </a:p>
          <a:p>
            <a:pPr lvl="1"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Execute the Enquiry to generate the report of accounts with CATEGORY 1001 </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8A43093A-E082-47AD-A74B-D27BE67AAB93}"/>
              </a:ext>
            </a:extLst>
          </p:cNvPr>
          <p:cNvSpPr>
            <a:spLocks noGrp="1"/>
          </p:cNvSpPr>
          <p:nvPr>
            <p:ph type="sldNum" sz="quarter" idx="12"/>
          </p:nvPr>
        </p:nvSpPr>
        <p:spPr/>
        <p:txBody>
          <a:bodyPr/>
          <a:lstStyle/>
          <a:p>
            <a:fld id="{39FC74CF-8B03-5D41-97A3-DD76EB0CCB80}" type="slidenum">
              <a:rPr lang="ru-RU" smtClean="0"/>
              <a:t>19</a:t>
            </a:fld>
            <a:endParaRPr lang="ru-RU"/>
          </a:p>
        </p:txBody>
      </p:sp>
    </p:spTree>
    <p:extLst>
      <p:ext uri="{BB962C8B-B14F-4D97-AF65-F5344CB8AC3E}">
        <p14:creationId xmlns:p14="http://schemas.microsoft.com/office/powerpoint/2010/main" val="39242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0" y="775994"/>
            <a:ext cx="7395663" cy="3725667"/>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Enquiry Overview. Enquiry features and types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Default Application Enquiries in T24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Enquiry creation and executing, amending of parameters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Adding Enquiries to User and System Favourites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Drilldowns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Enquiries with Graphic Display: bar chats, pie charts etc.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Fast Path Enquiries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Introduction to </a:t>
            </a:r>
            <a:r>
              <a:rPr lang="vi-VN" sz="1600" dirty="0">
                <a:latin typeface="Tahoma" panose="020B0604030504040204" pitchFamily="34" charset="0"/>
                <a:ea typeface="Tahoma" panose="020B0604030504040204" pitchFamily="34" charset="0"/>
                <a:cs typeface="Tahoma" panose="020B0604030504040204" pitchFamily="34" charset="0"/>
              </a:rPr>
              <a:t>ENQUIRY.REPORT</a:t>
            </a: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66341808-9856-457C-BA00-96F63DEA368F}"/>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Parameterized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1017681"/>
            <a:ext cx="7230140" cy="2831544"/>
          </a:xfrm>
          <a:prstGeom prst="rect">
            <a:avLst/>
          </a:prstGeom>
        </p:spPr>
        <p:txBody>
          <a:bodyPr wrap="square">
            <a:spAutoFit/>
          </a:bodyPr>
          <a:lstStyle/>
          <a:p>
            <a:pPr algn="just">
              <a:spcAft>
                <a:spcPts val="600"/>
              </a:spcAft>
              <a:buBlip>
                <a:blip r:embed="rId7"/>
              </a:buBlip>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Create a report based on the </a:t>
            </a:r>
            <a:r>
              <a:rPr lang="en-GB" sz="1600" b="1" dirty="0">
                <a:solidFill>
                  <a:prstClr val="black"/>
                </a:solidFill>
                <a:latin typeface="Tahoma" panose="020B0604030504040204" pitchFamily="34" charset="0"/>
                <a:ea typeface="Tahoma" panose="020B0604030504040204" pitchFamily="34" charset="0"/>
                <a:cs typeface="Tahoma" panose="020B0604030504040204" pitchFamily="34" charset="0"/>
              </a:rPr>
              <a:t>CUSTOMER</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application in T24 which lists the following fields</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defRPr/>
            </a:pP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@ID (Customer ID), MNEMONIC, SECTOR, NATIONALITY and RESIDENCE</a:t>
            </a:r>
          </a:p>
          <a:p>
            <a:pPr algn="just">
              <a:spcAft>
                <a:spcPts val="600"/>
              </a:spcAft>
              <a:defRPr/>
            </a:pP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b="1" dirty="0">
                <a:latin typeface="Tahoma" panose="020B0604030504040204" pitchFamily="34" charset="0"/>
                <a:ea typeface="Tahoma" panose="020B0604030504040204" pitchFamily="34" charset="0"/>
                <a:cs typeface="Tahoma" panose="020B0604030504040204" pitchFamily="34" charset="0"/>
              </a:rPr>
              <a:t>Only customers with nationality US need to be displayed</a:t>
            </a:r>
          </a:p>
          <a:p>
            <a:pPr algn="just">
              <a:spcAft>
                <a:spcPts val="600"/>
              </a:spcAft>
              <a:defRPr/>
            </a:pPr>
            <a:endParaRPr lang="en-GB" sz="1600" b="1"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b="1" dirty="0">
                <a:latin typeface="Tahoma" panose="020B0604030504040204" pitchFamily="34" charset="0"/>
                <a:ea typeface="Tahoma" panose="020B0604030504040204" pitchFamily="34" charset="0"/>
                <a:cs typeface="Tahoma" panose="020B0604030504040204" pitchFamily="34" charset="0"/>
              </a:rPr>
              <a:t>Value for SECTOR should be made a mandatory input at runtime</a:t>
            </a: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4505E499-3143-4D56-8BAA-DC331C783465}"/>
              </a:ext>
            </a:extLst>
          </p:cNvPr>
          <p:cNvSpPr>
            <a:spLocks noGrp="1"/>
          </p:cNvSpPr>
          <p:nvPr>
            <p:ph type="sldNum" sz="quarter" idx="12"/>
          </p:nvPr>
        </p:nvSpPr>
        <p:spPr/>
        <p:txBody>
          <a:bodyPr/>
          <a:lstStyle/>
          <a:p>
            <a:fld id="{39FC74CF-8B03-5D41-97A3-DD76EB0CCB80}" type="slidenum">
              <a:rPr lang="ru-RU" smtClean="0"/>
              <a:t>20</a:t>
            </a:fld>
            <a:endParaRPr lang="ru-RU"/>
          </a:p>
        </p:txBody>
      </p:sp>
    </p:spTree>
    <p:extLst>
      <p:ext uri="{BB962C8B-B14F-4D97-AF65-F5344CB8AC3E}">
        <p14:creationId xmlns:p14="http://schemas.microsoft.com/office/powerpoint/2010/main" val="1170177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2EE13C52-226C-441B-BB67-3C155273BFDA}"/>
              </a:ext>
            </a:extLst>
          </p:cNvPr>
          <p:cNvPicPr>
            <a:picLocks noChangeAspect="1"/>
          </p:cNvPicPr>
          <p:nvPr/>
        </p:nvPicPr>
        <p:blipFill>
          <a:blip r:embed="rId3"/>
          <a:stretch>
            <a:fillRect/>
          </a:stretch>
        </p:blipFill>
        <p:spPr>
          <a:xfrm>
            <a:off x="-1" y="597297"/>
            <a:ext cx="7578225" cy="202086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Demo - Fixed &amp; Dynamic Selection Criteria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5" name="Rounded Rectangular Callout 8">
            <a:extLst>
              <a:ext uri="{FF2B5EF4-FFF2-40B4-BE49-F238E27FC236}">
                <a16:creationId xmlns:a16="http://schemas.microsoft.com/office/drawing/2014/main" id="{2078EF83-7477-49B5-A38C-D69EEB12C43D}"/>
              </a:ext>
            </a:extLst>
          </p:cNvPr>
          <p:cNvSpPr/>
          <p:nvPr/>
        </p:nvSpPr>
        <p:spPr>
          <a:xfrm>
            <a:off x="4827428" y="674240"/>
            <a:ext cx="1741597" cy="912480"/>
          </a:xfrm>
          <a:prstGeom prst="wedgeRoundRectCallout">
            <a:avLst>
              <a:gd name="adj1" fmla="val -121699"/>
              <a:gd name="adj2" fmla="val 25092"/>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Fixed Selection executed first and always before Dynamic Selection</a:t>
            </a:r>
          </a:p>
        </p:txBody>
      </p:sp>
      <p:sp>
        <p:nvSpPr>
          <p:cNvPr id="16" name="Rounded Rectangular Callout 9">
            <a:extLst>
              <a:ext uri="{FF2B5EF4-FFF2-40B4-BE49-F238E27FC236}">
                <a16:creationId xmlns:a16="http://schemas.microsoft.com/office/drawing/2014/main" id="{D5ADCC51-97EB-4A43-A638-B6FA398722B7}"/>
              </a:ext>
            </a:extLst>
          </p:cNvPr>
          <p:cNvSpPr/>
          <p:nvPr/>
        </p:nvSpPr>
        <p:spPr>
          <a:xfrm>
            <a:off x="6028660" y="1733507"/>
            <a:ext cx="1260555" cy="777358"/>
          </a:xfrm>
          <a:prstGeom prst="wedgeRoundRectCallout">
            <a:avLst>
              <a:gd name="adj1" fmla="val -68621"/>
              <a:gd name="adj2" fmla="val 47277"/>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Makes Sector Mandatory user Input </a:t>
            </a:r>
          </a:p>
        </p:txBody>
      </p:sp>
      <p:sp>
        <p:nvSpPr>
          <p:cNvPr id="22" name="Text Box 5">
            <a:extLst>
              <a:ext uri="{FF2B5EF4-FFF2-40B4-BE49-F238E27FC236}">
                <a16:creationId xmlns:a16="http://schemas.microsoft.com/office/drawing/2014/main" id="{1FA2F33C-DC9F-4E7A-8B23-4A0230278FC2}"/>
              </a:ext>
            </a:extLst>
          </p:cNvPr>
          <p:cNvSpPr txBox="1">
            <a:spLocks noChangeArrowheads="1"/>
          </p:cNvSpPr>
          <p:nvPr/>
        </p:nvSpPr>
        <p:spPr bwMode="auto">
          <a:xfrm>
            <a:off x="253146" y="3300382"/>
            <a:ext cx="3779837" cy="307777"/>
          </a:xfrm>
          <a:prstGeom prst="rect">
            <a:avLst/>
          </a:prstGeom>
          <a:noFill/>
          <a:ln w="9525" algn="ctr">
            <a:noFill/>
            <a:miter lim="800000"/>
            <a:headEnd/>
            <a:tailEnd/>
          </a:ln>
        </p:spPr>
        <p:txBody>
          <a:bodyPr>
            <a:spAutoFit/>
          </a:bodyPr>
          <a:lstStyle/>
          <a:p>
            <a:pPr>
              <a:spcBef>
                <a:spcPct val="50000"/>
              </a:spcBef>
            </a:pPr>
            <a:r>
              <a:rPr lang="en-GB" sz="1400" dirty="0">
                <a:latin typeface="Tahoma" panose="020B0604030504040204" pitchFamily="34" charset="0"/>
                <a:ea typeface="Tahoma" panose="020B0604030504040204" pitchFamily="34" charset="0"/>
                <a:cs typeface="Tahoma" panose="020B0604030504040204" pitchFamily="34" charset="0"/>
              </a:rPr>
              <a:t>* - Denotes mandatory selection field</a:t>
            </a:r>
          </a:p>
        </p:txBody>
      </p:sp>
      <p:sp>
        <p:nvSpPr>
          <p:cNvPr id="26" name="Text Box 4">
            <a:extLst>
              <a:ext uri="{FF2B5EF4-FFF2-40B4-BE49-F238E27FC236}">
                <a16:creationId xmlns:a16="http://schemas.microsoft.com/office/drawing/2014/main" id="{BCE67410-74A9-4690-BB11-F3AF06C216BC}"/>
              </a:ext>
            </a:extLst>
          </p:cNvPr>
          <p:cNvSpPr txBox="1">
            <a:spLocks noChangeArrowheads="1"/>
          </p:cNvSpPr>
          <p:nvPr/>
        </p:nvSpPr>
        <p:spPr bwMode="auto">
          <a:xfrm>
            <a:off x="3816964" y="3899211"/>
            <a:ext cx="5504122" cy="553998"/>
          </a:xfrm>
          <a:prstGeom prst="rect">
            <a:avLst/>
          </a:prstGeom>
          <a:noFill/>
          <a:ln w="9525" algn="ctr">
            <a:noFill/>
            <a:miter lim="800000"/>
            <a:headEnd/>
            <a:tailEnd/>
          </a:ln>
          <a:effectLst/>
        </p:spPr>
        <p:txBody>
          <a:bodyPr wrap="square">
            <a:spAutoFit/>
          </a:bodyPr>
          <a:lstStyle/>
          <a:p>
            <a:pPr>
              <a:spcBef>
                <a:spcPct val="50000"/>
              </a:spcBef>
              <a:defRPr/>
            </a:pPr>
            <a:endParaRPr lang="en-GB" sz="1200" dirty="0">
              <a:solidFill>
                <a:schemeClr val="accent2"/>
              </a:solidFill>
              <a:latin typeface="Arial" charset="0"/>
            </a:endParaRPr>
          </a:p>
          <a:p>
            <a:pPr>
              <a:spcBef>
                <a:spcPct val="50000"/>
              </a:spcBef>
              <a:defRPr/>
            </a:pPr>
            <a:endParaRPr lang="en-GB" sz="1200" dirty="0">
              <a:solidFill>
                <a:schemeClr val="accent2"/>
              </a:solidFill>
              <a:latin typeface="Arial" charset="0"/>
            </a:endParaRPr>
          </a:p>
        </p:txBody>
      </p:sp>
      <p:sp>
        <p:nvSpPr>
          <p:cNvPr id="3" name="Номер слайда 2">
            <a:extLst>
              <a:ext uri="{FF2B5EF4-FFF2-40B4-BE49-F238E27FC236}">
                <a16:creationId xmlns:a16="http://schemas.microsoft.com/office/drawing/2014/main" id="{909226EF-4AC5-4F4D-ACE4-3CDDCF176402}"/>
              </a:ext>
            </a:extLst>
          </p:cNvPr>
          <p:cNvSpPr>
            <a:spLocks noGrp="1"/>
          </p:cNvSpPr>
          <p:nvPr>
            <p:ph type="sldNum" sz="quarter" idx="12"/>
          </p:nvPr>
        </p:nvSpPr>
        <p:spPr/>
        <p:txBody>
          <a:bodyPr/>
          <a:lstStyle/>
          <a:p>
            <a:fld id="{39FC74CF-8B03-5D41-97A3-DD76EB0CCB80}" type="slidenum">
              <a:rPr lang="ru-RU" smtClean="0"/>
              <a:t>21</a:t>
            </a:fld>
            <a:endParaRPr lang="ru-RU"/>
          </a:p>
        </p:txBody>
      </p:sp>
      <p:sp>
        <p:nvSpPr>
          <p:cNvPr id="27" name="TextBox 26">
            <a:extLst>
              <a:ext uri="{FF2B5EF4-FFF2-40B4-BE49-F238E27FC236}">
                <a16:creationId xmlns:a16="http://schemas.microsoft.com/office/drawing/2014/main" id="{BBCD97D4-F510-41E8-B40D-ABB03ADC5FFD}"/>
              </a:ext>
            </a:extLst>
          </p:cNvPr>
          <p:cNvSpPr txBox="1"/>
          <p:nvPr/>
        </p:nvSpPr>
        <p:spPr>
          <a:xfrm>
            <a:off x="1462980" y="4384772"/>
            <a:ext cx="5968378" cy="307777"/>
          </a:xfrm>
          <a:prstGeom prst="rect">
            <a:avLst/>
          </a:prstGeom>
          <a:noFill/>
        </p:spPr>
        <p:txBody>
          <a:bodyPr wrap="square">
            <a:spAutoFit/>
          </a:bodyPr>
          <a:lstStyle/>
          <a:p>
            <a:pPr>
              <a:spcBef>
                <a:spcPct val="50000"/>
              </a:spcBef>
              <a:defRPr/>
            </a:pPr>
            <a:r>
              <a:rPr lang="en-GB" sz="1400" dirty="0">
                <a:latin typeface="Tahoma" panose="020B0604030504040204" pitchFamily="34" charset="0"/>
                <a:ea typeface="Tahoma" panose="020B0604030504040204" pitchFamily="34" charset="0"/>
                <a:cs typeface="Tahoma" panose="020B0604030504040204" pitchFamily="34" charset="0"/>
              </a:rPr>
              <a:t>Fixed Selection always executed first followed by Dynamic Selection</a:t>
            </a:r>
          </a:p>
        </p:txBody>
      </p:sp>
      <p:pic>
        <p:nvPicPr>
          <p:cNvPr id="17" name="Рисунок 16">
            <a:extLst>
              <a:ext uri="{FF2B5EF4-FFF2-40B4-BE49-F238E27FC236}">
                <a16:creationId xmlns:a16="http://schemas.microsoft.com/office/drawing/2014/main" id="{EDCD3448-1A55-485F-BA7C-17992612106D}"/>
              </a:ext>
            </a:extLst>
          </p:cNvPr>
          <p:cNvPicPr>
            <a:picLocks noChangeAspect="1"/>
          </p:cNvPicPr>
          <p:nvPr/>
        </p:nvPicPr>
        <p:blipFill>
          <a:blip r:embed="rId8"/>
          <a:stretch>
            <a:fillRect/>
          </a:stretch>
        </p:blipFill>
        <p:spPr>
          <a:xfrm>
            <a:off x="3421717" y="2892485"/>
            <a:ext cx="4719422" cy="136925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52614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8F7B761-99F0-4F3D-8C4F-D2D10BC825E9}"/>
              </a:ext>
            </a:extLst>
          </p:cNvPr>
          <p:cNvPicPr>
            <a:picLocks noChangeAspect="1"/>
          </p:cNvPicPr>
          <p:nvPr/>
        </p:nvPicPr>
        <p:blipFill>
          <a:blip r:embed="rId3"/>
          <a:stretch>
            <a:fillRect/>
          </a:stretch>
        </p:blipFill>
        <p:spPr>
          <a:xfrm>
            <a:off x="103909" y="870559"/>
            <a:ext cx="8886825" cy="15144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Sorted Records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Rounded Rectangular Callout 6">
            <a:extLst>
              <a:ext uri="{FF2B5EF4-FFF2-40B4-BE49-F238E27FC236}">
                <a16:creationId xmlns:a16="http://schemas.microsoft.com/office/drawing/2014/main" id="{AF3906CB-D202-4D7E-BB59-69703ED31A31}"/>
              </a:ext>
            </a:extLst>
          </p:cNvPr>
          <p:cNvSpPr/>
          <p:nvPr/>
        </p:nvSpPr>
        <p:spPr>
          <a:xfrm>
            <a:off x="6057352" y="1673088"/>
            <a:ext cx="2083521" cy="1022867"/>
          </a:xfrm>
          <a:prstGeom prst="wedgeRoundRectCallout">
            <a:avLst>
              <a:gd name="adj1" fmla="val -134393"/>
              <a:gd name="adj2" fmla="val -9453"/>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Specify the name of the field to be sorted and the direction of sorting</a:t>
            </a:r>
          </a:p>
        </p:txBody>
      </p:sp>
      <p:sp>
        <p:nvSpPr>
          <p:cNvPr id="3" name="Номер слайда 2">
            <a:extLst>
              <a:ext uri="{FF2B5EF4-FFF2-40B4-BE49-F238E27FC236}">
                <a16:creationId xmlns:a16="http://schemas.microsoft.com/office/drawing/2014/main" id="{9C4562F2-7637-4A80-91C5-2CEDD87D3374}"/>
              </a:ext>
            </a:extLst>
          </p:cNvPr>
          <p:cNvSpPr>
            <a:spLocks noGrp="1"/>
          </p:cNvSpPr>
          <p:nvPr>
            <p:ph type="sldNum" sz="quarter" idx="12"/>
          </p:nvPr>
        </p:nvSpPr>
        <p:spPr/>
        <p:txBody>
          <a:bodyPr/>
          <a:lstStyle/>
          <a:p>
            <a:fld id="{39FC74CF-8B03-5D41-97A3-DD76EB0CCB80}" type="slidenum">
              <a:rPr lang="ru-RU" smtClean="0"/>
              <a:t>22</a:t>
            </a:fld>
            <a:endParaRPr lang="ru-RU"/>
          </a:p>
        </p:txBody>
      </p:sp>
      <p:graphicFrame>
        <p:nvGraphicFramePr>
          <p:cNvPr id="4" name="Таблица 3">
            <a:extLst>
              <a:ext uri="{FF2B5EF4-FFF2-40B4-BE49-F238E27FC236}">
                <a16:creationId xmlns:a16="http://schemas.microsoft.com/office/drawing/2014/main" id="{D54EFBBF-3D0E-4266-BD16-4C067728B611}"/>
              </a:ext>
            </a:extLst>
          </p:cNvPr>
          <p:cNvGraphicFramePr>
            <a:graphicFrameLocks noGrp="1"/>
          </p:cNvGraphicFramePr>
          <p:nvPr>
            <p:extLst>
              <p:ext uri="{D42A27DB-BD31-4B8C-83A1-F6EECF244321}">
                <p14:modId xmlns:p14="http://schemas.microsoft.com/office/powerpoint/2010/main" val="1635462970"/>
              </p:ext>
            </p:extLst>
          </p:nvPr>
        </p:nvGraphicFramePr>
        <p:xfrm>
          <a:off x="540445" y="2590481"/>
          <a:ext cx="8229600" cy="2011680"/>
        </p:xfrm>
        <a:graphic>
          <a:graphicData uri="http://schemas.openxmlformats.org/drawingml/2006/table">
            <a:tbl>
              <a:tblPr/>
              <a:tblGrid>
                <a:gridCol w="8229600">
                  <a:extLst>
                    <a:ext uri="{9D8B030D-6E8A-4147-A177-3AD203B41FA5}">
                      <a16:colId xmlns:a16="http://schemas.microsoft.com/office/drawing/2014/main" val="3234504630"/>
                    </a:ext>
                  </a:extLst>
                </a:gridCol>
              </a:tblGrid>
              <a:tr h="0">
                <a:tc>
                  <a:txBody>
                    <a:bodyPr/>
                    <a:lstStyle/>
                    <a:p>
                      <a:r>
                        <a:rPr lang="en-US" b="1" dirty="0"/>
                        <a:t>Predefined Sort</a:t>
                      </a:r>
                      <a:r>
                        <a:rPr lang="en-US" dirty="0"/>
                        <a:t> — Specifies the fixed sort field names. </a:t>
                      </a:r>
                    </a:p>
                  </a:txBody>
                  <a:tcPr anchor="ctr">
                    <a:lnL>
                      <a:noFill/>
                    </a:lnL>
                    <a:lnR>
                      <a:noFill/>
                    </a:lnR>
                    <a:lnT>
                      <a:noFill/>
                    </a:lnT>
                    <a:lnB>
                      <a:noFill/>
                    </a:lnB>
                  </a:tcPr>
                </a:tc>
                <a:extLst>
                  <a:ext uri="{0D108BD9-81ED-4DB2-BD59-A6C34878D82A}">
                    <a16:rowId xmlns:a16="http://schemas.microsoft.com/office/drawing/2014/main" val="3731791013"/>
                  </a:ext>
                </a:extLst>
              </a:tr>
              <a:tr h="0">
                <a:tc>
                  <a:txBody>
                    <a:bodyPr/>
                    <a:lstStyle/>
                    <a:p>
                      <a:r>
                        <a:rPr lang="en-US"/>
                        <a:t>This specifies the dictionary field names for the primary sort which will be performed with the users selection criteria. A descending sort can be specified by entering 'DSND' after the sort fieldname. </a:t>
                      </a:r>
                    </a:p>
                  </a:txBody>
                  <a:tcPr anchor="ctr">
                    <a:lnL>
                      <a:noFill/>
                    </a:lnL>
                    <a:lnR>
                      <a:noFill/>
                    </a:lnR>
                    <a:lnT>
                      <a:noFill/>
                    </a:lnT>
                    <a:lnB>
                      <a:noFill/>
                    </a:lnB>
                  </a:tcPr>
                </a:tc>
                <a:extLst>
                  <a:ext uri="{0D108BD9-81ED-4DB2-BD59-A6C34878D82A}">
                    <a16:rowId xmlns:a16="http://schemas.microsoft.com/office/drawing/2014/main" val="3097333369"/>
                  </a:ext>
                </a:extLst>
              </a:tr>
              <a:tr h="0">
                <a:tc>
                  <a:txBody>
                    <a:bodyPr/>
                    <a:lstStyle/>
                    <a:p>
                      <a:r>
                        <a:rPr lang="en-US"/>
                        <a:t>Examples: CUSTOMER - Ascending sort by customer. </a:t>
                      </a:r>
                    </a:p>
                  </a:txBody>
                  <a:tcPr anchor="ctr">
                    <a:lnL>
                      <a:noFill/>
                    </a:lnL>
                    <a:lnR>
                      <a:noFill/>
                    </a:lnR>
                    <a:lnT>
                      <a:noFill/>
                    </a:lnT>
                    <a:lnB>
                      <a:noFill/>
                    </a:lnB>
                  </a:tcPr>
                </a:tc>
                <a:extLst>
                  <a:ext uri="{0D108BD9-81ED-4DB2-BD59-A6C34878D82A}">
                    <a16:rowId xmlns:a16="http://schemas.microsoft.com/office/drawing/2014/main" val="2994894813"/>
                  </a:ext>
                </a:extLst>
              </a:tr>
              <a:tr h="0">
                <a:tc>
                  <a:txBody>
                    <a:bodyPr/>
                    <a:lstStyle/>
                    <a:p>
                      <a:r>
                        <a:rPr lang="en-US" dirty="0"/>
                        <a:t>ACCOUNT DSND - Descending sort by Account number. </a:t>
                      </a:r>
                    </a:p>
                  </a:txBody>
                  <a:tcPr anchor="ctr">
                    <a:lnL>
                      <a:noFill/>
                    </a:lnL>
                    <a:lnR>
                      <a:noFill/>
                    </a:lnR>
                    <a:lnT>
                      <a:noFill/>
                    </a:lnT>
                    <a:lnB>
                      <a:noFill/>
                    </a:lnB>
                  </a:tcPr>
                </a:tc>
                <a:extLst>
                  <a:ext uri="{0D108BD9-81ED-4DB2-BD59-A6C34878D82A}">
                    <a16:rowId xmlns:a16="http://schemas.microsoft.com/office/drawing/2014/main" val="146056445"/>
                  </a:ext>
                </a:extLst>
              </a:tr>
            </a:tbl>
          </a:graphicData>
        </a:graphic>
      </p:graphicFrame>
    </p:spTree>
    <p:extLst>
      <p:ext uri="{BB962C8B-B14F-4D97-AF65-F5344CB8AC3E}">
        <p14:creationId xmlns:p14="http://schemas.microsoft.com/office/powerpoint/2010/main" val="660738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65671" y="855354"/>
            <a:ext cx="8265266" cy="3135080"/>
          </a:xfrm>
        </p:spPr>
        <p:txBody>
          <a:bodyPr>
            <a:no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Amend your earlier created enquiry to ensure data that meets the following condition alone is retrieved from the database: </a:t>
            </a:r>
            <a:r>
              <a:rPr lang="en-GB" sz="1600" dirty="0">
                <a:latin typeface="Tahoma" panose="020B0604030504040204" pitchFamily="34" charset="0"/>
                <a:ea typeface="Tahoma" panose="020B0604030504040204" pitchFamily="34" charset="0"/>
                <a:cs typeface="Tahoma" panose="020B0604030504040204" pitchFamily="34" charset="0"/>
              </a:rPr>
              <a:t> </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4"/>
              </a:buBlip>
            </a:pPr>
            <a:r>
              <a:rPr lang="en-US" sz="1600" dirty="0">
                <a:latin typeface="Arial" pitchFamily="34" charset="0"/>
              </a:rPr>
              <a:t>Either the value for currency has to be supplied OR the value for category has to be supplied (v</a:t>
            </a:r>
            <a:r>
              <a:rPr lang="en-GB" sz="1600" dirty="0">
                <a:latin typeface="Tahoma" panose="020B0604030504040204" pitchFamily="34" charset="0"/>
                <a:ea typeface="Tahoma" panose="020B0604030504040204" pitchFamily="34" charset="0"/>
                <a:cs typeface="Tahoma" panose="020B0604030504040204" pitchFamily="34" charset="0"/>
              </a:rPr>
              <a:t>alues should be made a mandatory input at runtime)</a:t>
            </a:r>
            <a:r>
              <a:rPr lang="en-US" sz="1600" dirty="0">
                <a:latin typeface="Tahoma" panose="020B0604030504040204" pitchFamily="34" charset="0"/>
                <a:ea typeface="Tahoma" panose="020B0604030504040204" pitchFamily="34" charset="0"/>
                <a:cs typeface="Tahoma" panose="020B0604030504040204" pitchFamily="34" charset="0"/>
              </a:rPr>
              <a:t> </a:t>
            </a:r>
          </a:p>
          <a:p>
            <a:pPr marL="457200" lvl="1" indent="0" algn="just">
              <a:spcAft>
                <a:spcPts val="600"/>
              </a:spcAft>
              <a:buNone/>
            </a:pPr>
            <a:r>
              <a:rPr lang="en-US" sz="1600" dirty="0">
                <a:latin typeface="Tahoma" panose="020B0604030504040204" pitchFamily="34" charset="0"/>
                <a:ea typeface="Tahoma" panose="020B0604030504040204" pitchFamily="34" charset="0"/>
                <a:cs typeface="Tahoma" panose="020B0604030504040204" pitchFamily="34" charset="0"/>
              </a:rPr>
              <a:t>and</a:t>
            </a:r>
          </a:p>
          <a:p>
            <a:pPr lvl="1"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Account should be a customer account (No internal accounts)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Sort the records in the descending order of the value in the WORKING.BALANCE field</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r>
              <a:rPr lang="en-US" sz="1600" u="sng" dirty="0">
                <a:latin typeface="Tahoma" panose="020B0604030504040204" pitchFamily="34" charset="0"/>
                <a:ea typeface="Tahoma" panose="020B0604030504040204" pitchFamily="34" charset="0"/>
                <a:cs typeface="Tahoma" panose="020B0604030504040204" pitchFamily="34" charset="0"/>
              </a:rPr>
              <a:t>Hint</a:t>
            </a:r>
            <a:r>
              <a:rPr lang="en-US" sz="1600" dirty="0">
                <a:latin typeface="Tahoma" panose="020B0604030504040204" pitchFamily="34" charset="0"/>
                <a:ea typeface="Tahoma" panose="020B0604030504040204" pitchFamily="34" charset="0"/>
                <a:cs typeface="Tahoma" panose="020B0604030504040204" pitchFamily="34" charset="0"/>
              </a:rPr>
              <a:t> : Internal accounts do not have a value in the field CUSTOMER (CUSTOMER NE “”)</a:t>
            </a: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- 2</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33E5757C-6455-4820-AAD0-B39982B15961}"/>
              </a:ext>
            </a:extLst>
          </p:cNvPr>
          <p:cNvSpPr>
            <a:spLocks noGrp="1"/>
          </p:cNvSpPr>
          <p:nvPr>
            <p:ph type="sldNum" sz="quarter" idx="12"/>
          </p:nvPr>
        </p:nvSpPr>
        <p:spPr/>
        <p:txBody>
          <a:bodyPr/>
          <a:lstStyle/>
          <a:p>
            <a:fld id="{39FC74CF-8B03-5D41-97A3-DD76EB0CCB80}" type="slidenum">
              <a:rPr lang="ru-RU" smtClean="0"/>
              <a:t>23</a:t>
            </a:fld>
            <a:endParaRPr lang="ru-RU"/>
          </a:p>
        </p:txBody>
      </p:sp>
    </p:spTree>
    <p:extLst>
      <p:ext uri="{BB962C8B-B14F-4D97-AF65-F5344CB8AC3E}">
        <p14:creationId xmlns:p14="http://schemas.microsoft.com/office/powerpoint/2010/main" val="2092219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OPERATION field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9C4562F2-7637-4A80-91C5-2CEDD87D3374}"/>
              </a:ext>
            </a:extLst>
          </p:cNvPr>
          <p:cNvSpPr>
            <a:spLocks noGrp="1"/>
          </p:cNvSpPr>
          <p:nvPr>
            <p:ph type="sldNum" sz="quarter" idx="12"/>
          </p:nvPr>
        </p:nvSpPr>
        <p:spPr/>
        <p:txBody>
          <a:bodyPr/>
          <a:lstStyle/>
          <a:p>
            <a:fld id="{39FC74CF-8B03-5D41-97A3-DD76EB0CCB80}" type="slidenum">
              <a:rPr lang="ru-RU" smtClean="0"/>
              <a:t>24</a:t>
            </a:fld>
            <a:endParaRPr lang="ru-RU"/>
          </a:p>
        </p:txBody>
      </p:sp>
      <p:graphicFrame>
        <p:nvGraphicFramePr>
          <p:cNvPr id="7" name="Таблица 6">
            <a:extLst>
              <a:ext uri="{FF2B5EF4-FFF2-40B4-BE49-F238E27FC236}">
                <a16:creationId xmlns:a16="http://schemas.microsoft.com/office/drawing/2014/main" id="{C356613E-502A-437A-83F0-3ABD9AC3A7D7}"/>
              </a:ext>
            </a:extLst>
          </p:cNvPr>
          <p:cNvGraphicFramePr>
            <a:graphicFrameLocks noGrp="1"/>
          </p:cNvGraphicFramePr>
          <p:nvPr>
            <p:extLst>
              <p:ext uri="{D42A27DB-BD31-4B8C-83A1-F6EECF244321}">
                <p14:modId xmlns:p14="http://schemas.microsoft.com/office/powerpoint/2010/main" val="1254465382"/>
              </p:ext>
            </p:extLst>
          </p:nvPr>
        </p:nvGraphicFramePr>
        <p:xfrm>
          <a:off x="103909" y="1982653"/>
          <a:ext cx="8700366" cy="2738960"/>
        </p:xfrm>
        <a:graphic>
          <a:graphicData uri="http://schemas.openxmlformats.org/drawingml/2006/table">
            <a:tbl>
              <a:tblPr/>
              <a:tblGrid>
                <a:gridCol w="1250662">
                  <a:extLst>
                    <a:ext uri="{9D8B030D-6E8A-4147-A177-3AD203B41FA5}">
                      <a16:colId xmlns:a16="http://schemas.microsoft.com/office/drawing/2014/main" val="2395454387"/>
                    </a:ext>
                  </a:extLst>
                </a:gridCol>
                <a:gridCol w="7449704">
                  <a:extLst>
                    <a:ext uri="{9D8B030D-6E8A-4147-A177-3AD203B41FA5}">
                      <a16:colId xmlns:a16="http://schemas.microsoft.com/office/drawing/2014/main" val="1464526484"/>
                    </a:ext>
                  </a:extLst>
                </a:gridCol>
              </a:tblGrid>
              <a:tr h="0">
                <a:tc>
                  <a:txBody>
                    <a:bodyPr/>
                    <a:lstStyle/>
                    <a:p>
                      <a:pPr algn="l"/>
                      <a:r>
                        <a:rPr lang="en-US" sz="1400" b="1"/>
                        <a:t>FIELD.NAME</a:t>
                      </a:r>
                    </a:p>
                  </a:txBody>
                  <a:tcPr marL="22329" marR="22329" marT="11165" marB="11165" anchor="ctr">
                    <a:lnL>
                      <a:noFill/>
                    </a:lnL>
                    <a:lnR>
                      <a:noFill/>
                    </a:lnR>
                    <a:lnT>
                      <a:noFill/>
                    </a:lnT>
                    <a:lnB>
                      <a:noFill/>
                    </a:lnB>
                  </a:tcPr>
                </a:tc>
                <a:tc>
                  <a:txBody>
                    <a:bodyPr/>
                    <a:lstStyle/>
                    <a:p>
                      <a:pPr algn="l"/>
                      <a:r>
                        <a:rPr lang="en-US" sz="1400"/>
                        <a:t>Dynamically locates the field reference by using FILE.NAME's STANDARD.SELECTION record. </a:t>
                      </a:r>
                    </a:p>
                  </a:txBody>
                  <a:tcPr marL="22329" marR="22329" marT="11165" marB="11165" anchor="ctr">
                    <a:lnL>
                      <a:noFill/>
                    </a:lnL>
                    <a:lnR>
                      <a:noFill/>
                    </a:lnR>
                    <a:lnT>
                      <a:noFill/>
                    </a:lnT>
                    <a:lnB>
                      <a:noFill/>
                    </a:lnB>
                  </a:tcPr>
                </a:tc>
                <a:extLst>
                  <a:ext uri="{0D108BD9-81ED-4DB2-BD59-A6C34878D82A}">
                    <a16:rowId xmlns:a16="http://schemas.microsoft.com/office/drawing/2014/main" val="3564690019"/>
                  </a:ext>
                </a:extLst>
              </a:tr>
              <a:tr h="82465">
                <a:tc>
                  <a:txBody>
                    <a:bodyPr/>
                    <a:lstStyle/>
                    <a:p>
                      <a:pPr algn="l"/>
                      <a:r>
                        <a:rPr lang="en-US" sz="1400" b="1"/>
                        <a:t>FIELD.NO</a:t>
                      </a:r>
                    </a:p>
                  </a:txBody>
                  <a:tcPr marL="22329" marR="22329" marT="11165" marB="11165" anchor="ctr">
                    <a:lnL>
                      <a:noFill/>
                    </a:lnL>
                    <a:lnR>
                      <a:noFill/>
                    </a:lnR>
                    <a:lnT>
                      <a:noFill/>
                    </a:lnT>
                    <a:lnB>
                      <a:noFill/>
                    </a:lnB>
                  </a:tcPr>
                </a:tc>
                <a:tc>
                  <a:txBody>
                    <a:bodyPr/>
                    <a:lstStyle/>
                    <a:p>
                      <a:pPr algn="l"/>
                      <a:r>
                        <a:rPr lang="en-US" sz="1400" dirty="0"/>
                        <a:t>Field reference in Numeric format. (0 - ID) (Not recommended only use in cases where the (1-999) record is built by a routine and does not follow the layout of the file used - see USE.FIELD.NUMBERS) </a:t>
                      </a:r>
                    </a:p>
                  </a:txBody>
                  <a:tcPr marL="22329" marR="22329" marT="11165" marB="11165" anchor="ctr">
                    <a:lnL>
                      <a:noFill/>
                    </a:lnL>
                    <a:lnR>
                      <a:noFill/>
                    </a:lnR>
                    <a:lnT>
                      <a:noFill/>
                    </a:lnT>
                    <a:lnB>
                      <a:noFill/>
                    </a:lnB>
                  </a:tcPr>
                </a:tc>
                <a:extLst>
                  <a:ext uri="{0D108BD9-81ED-4DB2-BD59-A6C34878D82A}">
                    <a16:rowId xmlns:a16="http://schemas.microsoft.com/office/drawing/2014/main" val="2580836012"/>
                  </a:ext>
                </a:extLst>
              </a:tr>
              <a:tr h="121647">
                <a:tc>
                  <a:txBody>
                    <a:bodyPr/>
                    <a:lstStyle/>
                    <a:p>
                      <a:pPr algn="l"/>
                      <a:r>
                        <a:rPr lang="en-US" sz="1400" b="1"/>
                        <a:t>IDESC XXX </a:t>
                      </a:r>
                    </a:p>
                  </a:txBody>
                  <a:tcPr marL="22329" marR="22329" marT="11165" marB="11165" anchor="ctr">
                    <a:lnL>
                      <a:noFill/>
                    </a:lnL>
                    <a:lnR>
                      <a:noFill/>
                    </a:lnR>
                    <a:lnT>
                      <a:noFill/>
                    </a:lnT>
                    <a:lnB>
                      <a:noFill/>
                    </a:lnB>
                  </a:tcPr>
                </a:tc>
                <a:tc>
                  <a:txBody>
                    <a:bodyPr/>
                    <a:lstStyle/>
                    <a:p>
                      <a:pPr algn="l"/>
                      <a:r>
                        <a:rPr lang="en-US" sz="1400" dirty="0"/>
                        <a:t>Execute the I-descriptor defined in the STANDARD.SELECTION record of the FILE, as a Type I or J item, with the FIELD.NAME XXX. The result is returned in the same way as if the field was extracted from the record. </a:t>
                      </a:r>
                    </a:p>
                  </a:txBody>
                  <a:tcPr marL="22329" marR="22329" marT="11165" marB="11165" anchor="ctr">
                    <a:lnL>
                      <a:noFill/>
                    </a:lnL>
                    <a:lnR>
                      <a:noFill/>
                    </a:lnR>
                    <a:lnT>
                      <a:noFill/>
                    </a:lnT>
                    <a:lnB>
                      <a:noFill/>
                    </a:lnB>
                  </a:tcPr>
                </a:tc>
                <a:extLst>
                  <a:ext uri="{0D108BD9-81ED-4DB2-BD59-A6C34878D82A}">
                    <a16:rowId xmlns:a16="http://schemas.microsoft.com/office/drawing/2014/main" val="3429903457"/>
                  </a:ext>
                </a:extLst>
              </a:tr>
              <a:tr h="0">
                <a:tc>
                  <a:txBody>
                    <a:bodyPr/>
                    <a:lstStyle/>
                    <a:p>
                      <a:pPr algn="l"/>
                      <a:r>
                        <a:rPr lang="en-US" sz="1400" b="1"/>
                        <a:t>SELECTION XXX</a:t>
                      </a:r>
                    </a:p>
                  </a:txBody>
                  <a:tcPr marL="22329" marR="22329" marT="11165" marB="11165" anchor="ctr">
                    <a:lnL>
                      <a:noFill/>
                    </a:lnL>
                    <a:lnR>
                      <a:noFill/>
                    </a:lnR>
                    <a:lnT>
                      <a:noFill/>
                    </a:lnT>
                    <a:lnB>
                      <a:noFill/>
                    </a:lnB>
                  </a:tcPr>
                </a:tc>
                <a:tc>
                  <a:txBody>
                    <a:bodyPr/>
                    <a:lstStyle/>
                    <a:p>
                      <a:pPr algn="l"/>
                      <a:r>
                        <a:rPr lang="en-US" sz="1400" dirty="0"/>
                        <a:t>Return the value of the SELECTION.FIELD XXX entered in the selection criteria. </a:t>
                      </a:r>
                    </a:p>
                  </a:txBody>
                  <a:tcPr marL="22329" marR="22329" marT="11165" marB="11165" anchor="ctr">
                    <a:lnL>
                      <a:noFill/>
                    </a:lnL>
                    <a:lnR>
                      <a:noFill/>
                    </a:lnR>
                    <a:lnT>
                      <a:noFill/>
                    </a:lnT>
                    <a:lnB>
                      <a:noFill/>
                    </a:lnB>
                  </a:tcPr>
                </a:tc>
                <a:extLst>
                  <a:ext uri="{0D108BD9-81ED-4DB2-BD59-A6C34878D82A}">
                    <a16:rowId xmlns:a16="http://schemas.microsoft.com/office/drawing/2014/main" val="1157688900"/>
                  </a:ext>
                </a:extLst>
              </a:tr>
              <a:tr h="0">
                <a:tc>
                  <a:txBody>
                    <a:bodyPr/>
                    <a:lstStyle/>
                    <a:p>
                      <a:pPr algn="l"/>
                      <a:r>
                        <a:rPr lang="en-US" sz="1400" b="1"/>
                        <a:t>FIELD XXX</a:t>
                      </a:r>
                    </a:p>
                  </a:txBody>
                  <a:tcPr marL="22329" marR="22329" marT="11165" marB="11165" anchor="ctr">
                    <a:lnL>
                      <a:noFill/>
                    </a:lnL>
                    <a:lnR>
                      <a:noFill/>
                    </a:lnR>
                    <a:lnT>
                      <a:noFill/>
                    </a:lnT>
                    <a:lnB>
                      <a:noFill/>
                    </a:lnB>
                  </a:tcPr>
                </a:tc>
                <a:tc>
                  <a:txBody>
                    <a:bodyPr/>
                    <a:lstStyle/>
                    <a:p>
                      <a:pPr algn="l"/>
                      <a:r>
                        <a:rPr lang="en-US" sz="1400"/>
                        <a:t>Extract current value of enquiry field XXX.</a:t>
                      </a:r>
                    </a:p>
                  </a:txBody>
                  <a:tcPr marL="22329" marR="22329" marT="11165" marB="11165" anchor="ctr">
                    <a:lnL>
                      <a:noFill/>
                    </a:lnL>
                    <a:lnR>
                      <a:noFill/>
                    </a:lnR>
                    <a:lnT>
                      <a:noFill/>
                    </a:lnT>
                    <a:lnB>
                      <a:noFill/>
                    </a:lnB>
                  </a:tcPr>
                </a:tc>
                <a:extLst>
                  <a:ext uri="{0D108BD9-81ED-4DB2-BD59-A6C34878D82A}">
                    <a16:rowId xmlns:a16="http://schemas.microsoft.com/office/drawing/2014/main" val="971684272"/>
                  </a:ext>
                </a:extLst>
              </a:tr>
              <a:tr h="0">
                <a:tc>
                  <a:txBody>
                    <a:bodyPr/>
                    <a:lstStyle/>
                    <a:p>
                      <a:pPr algn="l"/>
                      <a:r>
                        <a:rPr lang="en-US" sz="1400" b="1"/>
                        <a:t>TOTAL XXX</a:t>
                      </a:r>
                    </a:p>
                  </a:txBody>
                  <a:tcPr marL="22329" marR="22329" marT="11165" marB="11165" anchor="ctr">
                    <a:lnL>
                      <a:noFill/>
                    </a:lnL>
                    <a:lnR>
                      <a:noFill/>
                    </a:lnR>
                    <a:lnT>
                      <a:noFill/>
                    </a:lnT>
                    <a:lnB>
                      <a:noFill/>
                    </a:lnB>
                  </a:tcPr>
                </a:tc>
                <a:tc>
                  <a:txBody>
                    <a:bodyPr/>
                    <a:lstStyle/>
                    <a:p>
                      <a:pPr algn="l"/>
                      <a:r>
                        <a:rPr lang="en-US" sz="1400" dirty="0"/>
                        <a:t>Total enquiry field XXX. </a:t>
                      </a:r>
                    </a:p>
                  </a:txBody>
                  <a:tcPr marL="22329" marR="22329" marT="11165" marB="11165" anchor="ctr">
                    <a:lnL>
                      <a:noFill/>
                    </a:lnL>
                    <a:lnR>
                      <a:noFill/>
                    </a:lnR>
                    <a:lnT>
                      <a:noFill/>
                    </a:lnT>
                    <a:lnB>
                      <a:noFill/>
                    </a:lnB>
                  </a:tcPr>
                </a:tc>
                <a:extLst>
                  <a:ext uri="{0D108BD9-81ED-4DB2-BD59-A6C34878D82A}">
                    <a16:rowId xmlns:a16="http://schemas.microsoft.com/office/drawing/2014/main" val="1245563008"/>
                  </a:ext>
                </a:extLst>
              </a:tr>
              <a:tr h="82465">
                <a:tc>
                  <a:txBody>
                    <a:bodyPr/>
                    <a:lstStyle/>
                    <a:p>
                      <a:pPr algn="l"/>
                      <a:r>
                        <a:rPr lang="en-US" sz="1400" b="1"/>
                        <a:t>BREAK CHANGE XXX</a:t>
                      </a:r>
                    </a:p>
                  </a:txBody>
                  <a:tcPr marL="22329" marR="22329" marT="11165" marB="11165" anchor="ctr">
                    <a:lnL>
                      <a:noFill/>
                    </a:lnL>
                    <a:lnR>
                      <a:noFill/>
                    </a:lnR>
                    <a:lnT>
                      <a:noFill/>
                    </a:lnT>
                    <a:lnB>
                      <a:noFill/>
                    </a:lnB>
                  </a:tcPr>
                </a:tc>
                <a:tc>
                  <a:txBody>
                    <a:bodyPr/>
                    <a:lstStyle/>
                    <a:p>
                      <a:pPr algn="l"/>
                      <a:r>
                        <a:rPr lang="en-US" sz="1400" dirty="0"/>
                        <a:t>Break on change of enquiry field XXX. </a:t>
                      </a:r>
                    </a:p>
                  </a:txBody>
                  <a:tcPr marL="22329" marR="22329" marT="11165" marB="11165" anchor="ctr">
                    <a:lnL>
                      <a:noFill/>
                    </a:lnL>
                    <a:lnR>
                      <a:noFill/>
                    </a:lnR>
                    <a:lnT>
                      <a:noFill/>
                    </a:lnT>
                    <a:lnB>
                      <a:noFill/>
                    </a:lnB>
                  </a:tcPr>
                </a:tc>
                <a:extLst>
                  <a:ext uri="{0D108BD9-81ED-4DB2-BD59-A6C34878D82A}">
                    <a16:rowId xmlns:a16="http://schemas.microsoft.com/office/drawing/2014/main" val="2072849732"/>
                  </a:ext>
                </a:extLst>
              </a:tr>
              <a:tr h="95084">
                <a:tc>
                  <a:txBody>
                    <a:bodyPr/>
                    <a:lstStyle/>
                    <a:p>
                      <a:pPr algn="l"/>
                      <a:r>
                        <a:rPr lang="en-US" sz="1400" b="1" dirty="0"/>
                        <a:t>BREAK LINE NN</a:t>
                      </a:r>
                    </a:p>
                  </a:txBody>
                  <a:tcPr marL="22329" marR="22329" marT="11165" marB="11165" anchor="ctr">
                    <a:lnL>
                      <a:noFill/>
                    </a:lnL>
                    <a:lnR>
                      <a:noFill/>
                    </a:lnR>
                    <a:lnT>
                      <a:noFill/>
                    </a:lnT>
                    <a:lnB>
                      <a:noFill/>
                    </a:lnB>
                  </a:tcPr>
                </a:tc>
                <a:tc>
                  <a:txBody>
                    <a:bodyPr/>
                    <a:lstStyle/>
                    <a:p>
                      <a:pPr algn="l"/>
                      <a:r>
                        <a:rPr lang="en-US" sz="1400" dirty="0"/>
                        <a:t>Break when line NN has been exceeded. </a:t>
                      </a:r>
                    </a:p>
                  </a:txBody>
                  <a:tcPr marL="22329" marR="22329" marT="11165" marB="11165" anchor="ctr">
                    <a:lnL>
                      <a:noFill/>
                    </a:lnL>
                    <a:lnR>
                      <a:noFill/>
                    </a:lnR>
                    <a:lnT>
                      <a:noFill/>
                    </a:lnT>
                    <a:lnB>
                      <a:noFill/>
                    </a:lnB>
                  </a:tcPr>
                </a:tc>
                <a:extLst>
                  <a:ext uri="{0D108BD9-81ED-4DB2-BD59-A6C34878D82A}">
                    <a16:rowId xmlns:a16="http://schemas.microsoft.com/office/drawing/2014/main" val="3325712279"/>
                  </a:ext>
                </a:extLst>
              </a:tr>
            </a:tbl>
          </a:graphicData>
        </a:graphic>
      </p:graphicFrame>
      <p:pic>
        <p:nvPicPr>
          <p:cNvPr id="11" name="Рисунок 10">
            <a:extLst>
              <a:ext uri="{FF2B5EF4-FFF2-40B4-BE49-F238E27FC236}">
                <a16:creationId xmlns:a16="http://schemas.microsoft.com/office/drawing/2014/main" id="{1AEF187F-6386-4B18-A896-F81D87053F55}"/>
              </a:ext>
            </a:extLst>
          </p:cNvPr>
          <p:cNvPicPr>
            <a:picLocks noChangeAspect="1"/>
          </p:cNvPicPr>
          <p:nvPr/>
        </p:nvPicPr>
        <p:blipFill rotWithShape="1">
          <a:blip r:embed="rId7"/>
          <a:srcRect b="64955"/>
          <a:stretch/>
        </p:blipFill>
        <p:spPr>
          <a:xfrm>
            <a:off x="-3608" y="558559"/>
            <a:ext cx="8915400" cy="1391943"/>
          </a:xfrm>
          <a:prstGeom prst="rect">
            <a:avLst/>
          </a:prstGeom>
        </p:spPr>
      </p:pic>
      <p:sp>
        <p:nvSpPr>
          <p:cNvPr id="13" name="Rounded Rectangular Callout 6">
            <a:extLst>
              <a:ext uri="{FF2B5EF4-FFF2-40B4-BE49-F238E27FC236}">
                <a16:creationId xmlns:a16="http://schemas.microsoft.com/office/drawing/2014/main" id="{A1CF480E-57EE-438C-A5AC-BB14960C1C52}"/>
              </a:ext>
            </a:extLst>
          </p:cNvPr>
          <p:cNvSpPr/>
          <p:nvPr/>
        </p:nvSpPr>
        <p:spPr>
          <a:xfrm>
            <a:off x="3742618" y="1066719"/>
            <a:ext cx="1422948" cy="375622"/>
          </a:xfrm>
          <a:prstGeom prst="wedgeRoundRectCallout">
            <a:avLst>
              <a:gd name="adj1" fmla="val -49624"/>
              <a:gd name="adj2" fmla="val 119351"/>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Operation field</a:t>
            </a:r>
          </a:p>
        </p:txBody>
      </p:sp>
    </p:spTree>
    <p:extLst>
      <p:ext uri="{BB962C8B-B14F-4D97-AF65-F5344CB8AC3E}">
        <p14:creationId xmlns:p14="http://schemas.microsoft.com/office/powerpoint/2010/main" val="4121834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OPERATION field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9C4562F2-7637-4A80-91C5-2CEDD87D3374}"/>
              </a:ext>
            </a:extLst>
          </p:cNvPr>
          <p:cNvSpPr>
            <a:spLocks noGrp="1"/>
          </p:cNvSpPr>
          <p:nvPr>
            <p:ph type="sldNum" sz="quarter" idx="12"/>
          </p:nvPr>
        </p:nvSpPr>
        <p:spPr/>
        <p:txBody>
          <a:bodyPr/>
          <a:lstStyle/>
          <a:p>
            <a:fld id="{39FC74CF-8B03-5D41-97A3-DD76EB0CCB80}" type="slidenum">
              <a:rPr lang="ru-RU" smtClean="0"/>
              <a:t>25</a:t>
            </a:fld>
            <a:endParaRPr lang="ru-RU"/>
          </a:p>
        </p:txBody>
      </p:sp>
      <p:graphicFrame>
        <p:nvGraphicFramePr>
          <p:cNvPr id="7" name="Таблица 6">
            <a:extLst>
              <a:ext uri="{FF2B5EF4-FFF2-40B4-BE49-F238E27FC236}">
                <a16:creationId xmlns:a16="http://schemas.microsoft.com/office/drawing/2014/main" id="{C356613E-502A-437A-83F0-3ABD9AC3A7D7}"/>
              </a:ext>
            </a:extLst>
          </p:cNvPr>
          <p:cNvGraphicFramePr>
            <a:graphicFrameLocks noGrp="1"/>
          </p:cNvGraphicFramePr>
          <p:nvPr>
            <p:extLst>
              <p:ext uri="{D42A27DB-BD31-4B8C-83A1-F6EECF244321}">
                <p14:modId xmlns:p14="http://schemas.microsoft.com/office/powerpoint/2010/main" val="1416846780"/>
              </p:ext>
            </p:extLst>
          </p:nvPr>
        </p:nvGraphicFramePr>
        <p:xfrm>
          <a:off x="103909" y="598753"/>
          <a:ext cx="8666136" cy="4244868"/>
        </p:xfrm>
        <a:graphic>
          <a:graphicData uri="http://schemas.openxmlformats.org/drawingml/2006/table">
            <a:tbl>
              <a:tblPr>
                <a:effectLst>
                  <a:outerShdw blurRad="50800" dist="38100" dir="2700000" algn="tl" rotWithShape="0">
                    <a:prstClr val="black">
                      <a:alpha val="40000"/>
                    </a:prstClr>
                  </a:outerShdw>
                </a:effectLst>
              </a:tblPr>
              <a:tblGrid>
                <a:gridCol w="1801091">
                  <a:extLst>
                    <a:ext uri="{9D8B030D-6E8A-4147-A177-3AD203B41FA5}">
                      <a16:colId xmlns:a16="http://schemas.microsoft.com/office/drawing/2014/main" val="2395454387"/>
                    </a:ext>
                  </a:extLst>
                </a:gridCol>
                <a:gridCol w="6865045">
                  <a:extLst>
                    <a:ext uri="{9D8B030D-6E8A-4147-A177-3AD203B41FA5}">
                      <a16:colId xmlns:a16="http://schemas.microsoft.com/office/drawing/2014/main" val="1464526484"/>
                    </a:ext>
                  </a:extLst>
                </a:gridCol>
              </a:tblGrid>
              <a:tr h="2022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t>CALC XXX + YYY</a:t>
                      </a:r>
                    </a:p>
                  </a:txBody>
                  <a:tcPr marL="22329" marR="22329" marT="11165" marB="11165"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Add enquiry field XXX and YYY. </a:t>
                      </a:r>
                    </a:p>
                  </a:txBody>
                  <a:tcPr marL="22329" marR="22329" marT="11165" marB="11165" anchor="ctr">
                    <a:lnL>
                      <a:noFill/>
                    </a:lnL>
                    <a:lnR>
                      <a:noFill/>
                    </a:lnR>
                    <a:lnT>
                      <a:noFill/>
                    </a:lnT>
                    <a:lnB>
                      <a:noFill/>
                    </a:lnB>
                  </a:tcPr>
                </a:tc>
                <a:extLst>
                  <a:ext uri="{0D108BD9-81ED-4DB2-BD59-A6C34878D82A}">
                    <a16:rowId xmlns:a16="http://schemas.microsoft.com/office/drawing/2014/main" val="3564690019"/>
                  </a:ext>
                </a:extLst>
              </a:tr>
              <a:tr h="2022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t>CALC XXX / YYY </a:t>
                      </a:r>
                    </a:p>
                  </a:txBody>
                  <a:tcPr marL="22329" marR="22329" marT="11165" marB="11165"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Divide enquiry field XXX by enquiry field YYY. </a:t>
                      </a:r>
                    </a:p>
                  </a:txBody>
                  <a:tcPr marL="22329" marR="22329" marT="11165" marB="11165" anchor="ctr">
                    <a:lnL>
                      <a:noFill/>
                    </a:lnL>
                    <a:lnR>
                      <a:noFill/>
                    </a:lnR>
                    <a:lnT>
                      <a:noFill/>
                    </a:lnT>
                    <a:lnB>
                      <a:noFill/>
                    </a:lnB>
                  </a:tcPr>
                </a:tc>
                <a:extLst>
                  <a:ext uri="{0D108BD9-81ED-4DB2-BD59-A6C34878D82A}">
                    <a16:rowId xmlns:a16="http://schemas.microsoft.com/office/drawing/2014/main" val="2095287450"/>
                  </a:ext>
                </a:extLst>
              </a:tr>
              <a:tr h="202245">
                <a:tc>
                  <a:txBody>
                    <a:bodyPr/>
                    <a:lstStyle/>
                    <a:p>
                      <a:r>
                        <a:rPr lang="en-US" sz="1400" b="1" kern="1200" dirty="0">
                          <a:solidFill>
                            <a:schemeClr val="tx1"/>
                          </a:solidFill>
                          <a:latin typeface="+mn-lt"/>
                          <a:ea typeface="+mn-ea"/>
                          <a:cs typeface="+mn-cs"/>
                        </a:rPr>
                        <a:t>CALC XXX * YYY</a:t>
                      </a:r>
                      <a:endParaRPr lang="ru-RU" dirty="0"/>
                    </a:p>
                  </a:txBody>
                  <a:tcPr marL="22329" marR="22329" marT="11165" marB="11165"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Multiply two enquiry fields.</a:t>
                      </a:r>
                    </a:p>
                  </a:txBody>
                  <a:tcPr marL="22329" marR="22329" marT="11165" marB="11165" anchor="ctr">
                    <a:lnL>
                      <a:noFill/>
                    </a:lnL>
                    <a:lnR>
                      <a:noFill/>
                    </a:lnR>
                    <a:lnT>
                      <a:noFill/>
                    </a:lnT>
                    <a:lnB>
                      <a:noFill/>
                    </a:lnB>
                  </a:tcPr>
                </a:tc>
                <a:extLst>
                  <a:ext uri="{0D108BD9-81ED-4DB2-BD59-A6C34878D82A}">
                    <a16:rowId xmlns:a16="http://schemas.microsoft.com/office/drawing/2014/main" val="3423201914"/>
                  </a:ext>
                </a:extLst>
              </a:tr>
              <a:tr h="2022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t>CALC XXX - YYY</a:t>
                      </a:r>
                    </a:p>
                  </a:txBody>
                  <a:tcPr marL="22329" marR="22329" marT="11165" marB="11165"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Subtract two enquiry fields. </a:t>
                      </a:r>
                    </a:p>
                  </a:txBody>
                  <a:tcPr marL="22329" marR="22329" marT="11165" marB="11165" anchor="ctr">
                    <a:lnL>
                      <a:noFill/>
                    </a:lnL>
                    <a:lnR>
                      <a:noFill/>
                    </a:lnR>
                    <a:lnT>
                      <a:noFill/>
                    </a:lnT>
                    <a:lnB>
                      <a:noFill/>
                    </a:lnB>
                  </a:tcPr>
                </a:tc>
                <a:extLst>
                  <a:ext uri="{0D108BD9-81ED-4DB2-BD59-A6C34878D82A}">
                    <a16:rowId xmlns:a16="http://schemas.microsoft.com/office/drawing/2014/main" val="1187158094"/>
                  </a:ext>
                </a:extLst>
              </a:tr>
              <a:tr h="202245">
                <a:tc>
                  <a:txBody>
                    <a:bodyPr/>
                    <a:lstStyle/>
                    <a:p>
                      <a:pPr algn="l"/>
                      <a:r>
                        <a:rPr lang="en-US" sz="1400" b="1" dirty="0"/>
                        <a:t>CALC XXX : YYY</a:t>
                      </a:r>
                    </a:p>
                  </a:txBody>
                  <a:tcPr marL="22329" marR="22329" marT="11165" marB="11165"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Concatenate two enquiry fields. </a:t>
                      </a:r>
                    </a:p>
                  </a:txBody>
                  <a:tcPr marL="22329" marR="22329" marT="11165" marB="11165" anchor="ctr">
                    <a:lnL>
                      <a:noFill/>
                    </a:lnL>
                    <a:lnR>
                      <a:noFill/>
                    </a:lnR>
                    <a:lnT>
                      <a:noFill/>
                    </a:lnT>
                    <a:lnB>
                      <a:noFill/>
                    </a:lnB>
                  </a:tcPr>
                </a:tc>
                <a:extLst>
                  <a:ext uri="{0D108BD9-81ED-4DB2-BD59-A6C34878D82A}">
                    <a16:rowId xmlns:a16="http://schemas.microsoft.com/office/drawing/2014/main" val="1505531093"/>
                  </a:ext>
                </a:extLst>
              </a:tr>
              <a:tr h="7514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t>IF AA GT BB XXX YYY</a:t>
                      </a:r>
                    </a:p>
                    <a:p>
                      <a:pPr algn="l"/>
                      <a:endParaRPr lang="en-US" sz="1400" b="1" dirty="0"/>
                    </a:p>
                  </a:txBody>
                  <a:tcPr marL="22329" marR="22329" marT="11165" marB="11165"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Decision process. If enquiry field AA is greater than enquiry field BB then process enquiry field XXX or process enquiry field YYY and return the value to this enquiry field. The valid operands are EQ, NE, GT, LT, GE, LE, RG, NR, LK, UL. Field is </a:t>
                      </a:r>
                      <a:r>
                        <a:rPr lang="en-US" sz="1400" dirty="0" err="1"/>
                        <a:t>Subvalued</a:t>
                      </a:r>
                      <a:r>
                        <a:rPr lang="en-US" sz="1400" dirty="0"/>
                        <a:t> to allow the decision criteria to span more than a single line for clarity. </a:t>
                      </a:r>
                    </a:p>
                  </a:txBody>
                  <a:tcPr marL="22329" marR="22329" marT="11165" marB="11165" anchor="ctr">
                    <a:lnL>
                      <a:noFill/>
                    </a:lnL>
                    <a:lnR>
                      <a:noFill/>
                    </a:lnR>
                    <a:lnT>
                      <a:noFill/>
                    </a:lnT>
                    <a:lnB>
                      <a:noFill/>
                    </a:lnB>
                  </a:tcPr>
                </a:tc>
                <a:extLst>
                  <a:ext uri="{0D108BD9-81ED-4DB2-BD59-A6C34878D82A}">
                    <a16:rowId xmlns:a16="http://schemas.microsoft.com/office/drawing/2014/main" val="4160042728"/>
                  </a:ext>
                </a:extLst>
              </a:tr>
              <a:tr h="202245">
                <a:tc>
                  <a:txBody>
                    <a:bodyPr/>
                    <a:lstStyle/>
                    <a:p>
                      <a:pPr algn="l"/>
                      <a:r>
                        <a:rPr lang="en-US" sz="1400" b="1"/>
                        <a:t>"zzzzz"</a:t>
                      </a:r>
                    </a:p>
                  </a:txBody>
                  <a:tcPr marL="22329" marR="22329" marT="11165" marB="11165" anchor="ctr">
                    <a:lnL>
                      <a:noFill/>
                    </a:lnL>
                    <a:lnR>
                      <a:noFill/>
                    </a:lnR>
                    <a:lnT>
                      <a:noFill/>
                    </a:lnT>
                    <a:lnB>
                      <a:noFill/>
                    </a:lnB>
                  </a:tcPr>
                </a:tc>
                <a:tc>
                  <a:txBody>
                    <a:bodyPr/>
                    <a:lstStyle/>
                    <a:p>
                      <a:pPr algn="l"/>
                      <a:r>
                        <a:rPr lang="en-US" sz="1400" dirty="0"/>
                        <a:t>Use the constant contained in quotes. </a:t>
                      </a:r>
                    </a:p>
                  </a:txBody>
                  <a:tcPr marL="22329" marR="22329" marT="11165" marB="11165" anchor="ctr">
                    <a:lnL>
                      <a:noFill/>
                    </a:lnL>
                    <a:lnR>
                      <a:noFill/>
                    </a:lnR>
                    <a:lnT>
                      <a:noFill/>
                    </a:lnT>
                    <a:lnB>
                      <a:noFill/>
                    </a:lnB>
                  </a:tcPr>
                </a:tc>
                <a:extLst>
                  <a:ext uri="{0D108BD9-81ED-4DB2-BD59-A6C34878D82A}">
                    <a16:rowId xmlns:a16="http://schemas.microsoft.com/office/drawing/2014/main" val="3749287425"/>
                  </a:ext>
                </a:extLst>
              </a:tr>
              <a:tr h="202245">
                <a:tc>
                  <a:txBody>
                    <a:bodyPr/>
                    <a:lstStyle/>
                    <a:p>
                      <a:pPr algn="l"/>
                      <a:r>
                        <a:rPr lang="en-US" sz="1400" b="1"/>
                        <a:t>!USER</a:t>
                      </a:r>
                    </a:p>
                  </a:txBody>
                  <a:tcPr marL="22329" marR="22329" marT="11165" marB="11165" anchor="ctr">
                    <a:lnL>
                      <a:noFill/>
                    </a:lnL>
                    <a:lnR>
                      <a:noFill/>
                    </a:lnR>
                    <a:lnT>
                      <a:noFill/>
                    </a:lnT>
                    <a:lnB>
                      <a:noFill/>
                    </a:lnB>
                  </a:tcPr>
                </a:tc>
                <a:tc>
                  <a:txBody>
                    <a:bodyPr/>
                    <a:lstStyle/>
                    <a:p>
                      <a:pPr algn="l"/>
                      <a:r>
                        <a:rPr lang="en-US" sz="1400"/>
                        <a:t>Extract current user id.</a:t>
                      </a:r>
                    </a:p>
                  </a:txBody>
                  <a:tcPr marL="22329" marR="22329" marT="11165" marB="11165" anchor="ctr">
                    <a:lnL>
                      <a:noFill/>
                    </a:lnL>
                    <a:lnR>
                      <a:noFill/>
                    </a:lnR>
                    <a:lnT>
                      <a:noFill/>
                    </a:lnT>
                    <a:lnB>
                      <a:noFill/>
                    </a:lnB>
                  </a:tcPr>
                </a:tc>
                <a:extLst>
                  <a:ext uri="{0D108BD9-81ED-4DB2-BD59-A6C34878D82A}">
                    <a16:rowId xmlns:a16="http://schemas.microsoft.com/office/drawing/2014/main" val="1066641962"/>
                  </a:ext>
                </a:extLst>
              </a:tr>
              <a:tr h="202245">
                <a:tc>
                  <a:txBody>
                    <a:bodyPr/>
                    <a:lstStyle/>
                    <a:p>
                      <a:pPr algn="l"/>
                      <a:r>
                        <a:rPr lang="en-US" sz="1400" b="1"/>
                        <a:t>!TODAY</a:t>
                      </a:r>
                    </a:p>
                  </a:txBody>
                  <a:tcPr marL="22329" marR="22329" marT="11165" marB="11165" anchor="ctr">
                    <a:lnL>
                      <a:noFill/>
                    </a:lnL>
                    <a:lnR>
                      <a:noFill/>
                    </a:lnR>
                    <a:lnT>
                      <a:noFill/>
                    </a:lnT>
                    <a:lnB>
                      <a:noFill/>
                    </a:lnB>
                  </a:tcPr>
                </a:tc>
                <a:tc>
                  <a:txBody>
                    <a:bodyPr/>
                    <a:lstStyle/>
                    <a:p>
                      <a:pPr algn="l"/>
                      <a:r>
                        <a:rPr lang="en-US" sz="1400"/>
                        <a:t>Extract todays date.</a:t>
                      </a:r>
                    </a:p>
                  </a:txBody>
                  <a:tcPr marL="22329" marR="22329" marT="11165" marB="11165" anchor="ctr">
                    <a:lnL>
                      <a:noFill/>
                    </a:lnL>
                    <a:lnR>
                      <a:noFill/>
                    </a:lnR>
                    <a:lnT>
                      <a:noFill/>
                    </a:lnT>
                    <a:lnB>
                      <a:noFill/>
                    </a:lnB>
                  </a:tcPr>
                </a:tc>
                <a:extLst>
                  <a:ext uri="{0D108BD9-81ED-4DB2-BD59-A6C34878D82A}">
                    <a16:rowId xmlns:a16="http://schemas.microsoft.com/office/drawing/2014/main" val="3515255513"/>
                  </a:ext>
                </a:extLst>
              </a:tr>
              <a:tr h="202245">
                <a:tc>
                  <a:txBody>
                    <a:bodyPr/>
                    <a:lstStyle/>
                    <a:p>
                      <a:pPr algn="l"/>
                      <a:r>
                        <a:rPr lang="en-US" sz="1400" b="1"/>
                        <a:t>!SYSTEM.DATE</a:t>
                      </a:r>
                    </a:p>
                  </a:txBody>
                  <a:tcPr marL="22329" marR="22329" marT="11165" marB="11165" anchor="ctr">
                    <a:lnL>
                      <a:noFill/>
                    </a:lnL>
                    <a:lnR>
                      <a:noFill/>
                    </a:lnR>
                    <a:lnT>
                      <a:noFill/>
                    </a:lnT>
                    <a:lnB>
                      <a:noFill/>
                    </a:lnB>
                  </a:tcPr>
                </a:tc>
                <a:tc>
                  <a:txBody>
                    <a:bodyPr/>
                    <a:lstStyle/>
                    <a:p>
                      <a:pPr algn="l"/>
                      <a:r>
                        <a:rPr lang="en-US" sz="1400"/>
                        <a:t>Extract system date.</a:t>
                      </a:r>
                    </a:p>
                  </a:txBody>
                  <a:tcPr marL="22329" marR="22329" marT="11165" marB="11165" anchor="ctr">
                    <a:lnL>
                      <a:noFill/>
                    </a:lnL>
                    <a:lnR>
                      <a:noFill/>
                    </a:lnR>
                    <a:lnT>
                      <a:noFill/>
                    </a:lnT>
                    <a:lnB>
                      <a:noFill/>
                    </a:lnB>
                  </a:tcPr>
                </a:tc>
                <a:extLst>
                  <a:ext uri="{0D108BD9-81ED-4DB2-BD59-A6C34878D82A}">
                    <a16:rowId xmlns:a16="http://schemas.microsoft.com/office/drawing/2014/main" val="2414727403"/>
                  </a:ext>
                </a:extLst>
              </a:tr>
              <a:tr h="202245">
                <a:tc>
                  <a:txBody>
                    <a:bodyPr/>
                    <a:lstStyle/>
                    <a:p>
                      <a:pPr algn="l"/>
                      <a:r>
                        <a:rPr lang="en-US" sz="1400" b="1"/>
                        <a:t>!COMPANY</a:t>
                      </a:r>
                    </a:p>
                  </a:txBody>
                  <a:tcPr marL="22329" marR="22329" marT="11165" marB="11165" anchor="ctr">
                    <a:lnL>
                      <a:noFill/>
                    </a:lnL>
                    <a:lnR>
                      <a:noFill/>
                    </a:lnR>
                    <a:lnT>
                      <a:noFill/>
                    </a:lnT>
                    <a:lnB>
                      <a:noFill/>
                    </a:lnB>
                  </a:tcPr>
                </a:tc>
                <a:tc>
                  <a:txBody>
                    <a:bodyPr/>
                    <a:lstStyle/>
                    <a:p>
                      <a:pPr algn="l"/>
                      <a:r>
                        <a:rPr lang="en-US" sz="1400"/>
                        <a:t>Extract current company id.</a:t>
                      </a:r>
                    </a:p>
                  </a:txBody>
                  <a:tcPr marL="22329" marR="22329" marT="11165" marB="11165" anchor="ctr">
                    <a:lnL>
                      <a:noFill/>
                    </a:lnL>
                    <a:lnR>
                      <a:noFill/>
                    </a:lnR>
                    <a:lnT>
                      <a:noFill/>
                    </a:lnT>
                    <a:lnB>
                      <a:noFill/>
                    </a:lnB>
                  </a:tcPr>
                </a:tc>
                <a:extLst>
                  <a:ext uri="{0D108BD9-81ED-4DB2-BD59-A6C34878D82A}">
                    <a16:rowId xmlns:a16="http://schemas.microsoft.com/office/drawing/2014/main" val="3795022456"/>
                  </a:ext>
                </a:extLst>
              </a:tr>
              <a:tr h="202245">
                <a:tc>
                  <a:txBody>
                    <a:bodyPr/>
                    <a:lstStyle/>
                    <a:p>
                      <a:pPr algn="l"/>
                      <a:r>
                        <a:rPr lang="en-US" sz="1400" b="1"/>
                        <a:t>!LANGUAGE</a:t>
                      </a:r>
                    </a:p>
                  </a:txBody>
                  <a:tcPr marL="22329" marR="22329" marT="11165" marB="11165" anchor="ctr">
                    <a:lnL>
                      <a:noFill/>
                    </a:lnL>
                    <a:lnR>
                      <a:noFill/>
                    </a:lnR>
                    <a:lnT>
                      <a:noFill/>
                    </a:lnT>
                    <a:lnB>
                      <a:noFill/>
                    </a:lnB>
                  </a:tcPr>
                </a:tc>
                <a:tc>
                  <a:txBody>
                    <a:bodyPr/>
                    <a:lstStyle/>
                    <a:p>
                      <a:pPr algn="l"/>
                      <a:r>
                        <a:rPr lang="en-US" sz="1400"/>
                        <a:t>Extract user's language code. </a:t>
                      </a:r>
                    </a:p>
                  </a:txBody>
                  <a:tcPr marL="22329" marR="22329" marT="11165" marB="11165" anchor="ctr">
                    <a:lnL>
                      <a:noFill/>
                    </a:lnL>
                    <a:lnR>
                      <a:noFill/>
                    </a:lnR>
                    <a:lnT>
                      <a:noFill/>
                    </a:lnT>
                    <a:lnB>
                      <a:noFill/>
                    </a:lnB>
                  </a:tcPr>
                </a:tc>
                <a:extLst>
                  <a:ext uri="{0D108BD9-81ED-4DB2-BD59-A6C34878D82A}">
                    <a16:rowId xmlns:a16="http://schemas.microsoft.com/office/drawing/2014/main" val="2646336693"/>
                  </a:ext>
                </a:extLst>
              </a:tr>
              <a:tr h="202245">
                <a:tc>
                  <a:txBody>
                    <a:bodyPr/>
                    <a:lstStyle/>
                    <a:p>
                      <a:pPr algn="l"/>
                      <a:r>
                        <a:rPr lang="en-US" sz="1400" b="1"/>
                        <a:t>!LOCAL.CCY</a:t>
                      </a:r>
                    </a:p>
                  </a:txBody>
                  <a:tcPr marL="22329" marR="22329" marT="11165" marB="11165" anchor="ctr">
                    <a:lnL>
                      <a:noFill/>
                    </a:lnL>
                    <a:lnR>
                      <a:noFill/>
                    </a:lnR>
                    <a:lnT>
                      <a:noFill/>
                    </a:lnT>
                    <a:lnB>
                      <a:noFill/>
                    </a:lnB>
                  </a:tcPr>
                </a:tc>
                <a:tc>
                  <a:txBody>
                    <a:bodyPr/>
                    <a:lstStyle/>
                    <a:p>
                      <a:pPr algn="l"/>
                      <a:r>
                        <a:rPr lang="en-US" sz="1400"/>
                        <a:t>Extract local currency code.</a:t>
                      </a:r>
                    </a:p>
                  </a:txBody>
                  <a:tcPr marL="22329" marR="22329" marT="11165" marB="11165" anchor="ctr">
                    <a:lnL>
                      <a:noFill/>
                    </a:lnL>
                    <a:lnR>
                      <a:noFill/>
                    </a:lnR>
                    <a:lnT>
                      <a:noFill/>
                    </a:lnT>
                    <a:lnB>
                      <a:noFill/>
                    </a:lnB>
                  </a:tcPr>
                </a:tc>
                <a:extLst>
                  <a:ext uri="{0D108BD9-81ED-4DB2-BD59-A6C34878D82A}">
                    <a16:rowId xmlns:a16="http://schemas.microsoft.com/office/drawing/2014/main" val="3270836724"/>
                  </a:ext>
                </a:extLst>
              </a:tr>
              <a:tr h="270409">
                <a:tc>
                  <a:txBody>
                    <a:bodyPr/>
                    <a:lstStyle/>
                    <a:p>
                      <a:pPr algn="l"/>
                      <a:r>
                        <a:rPr lang="en-US" sz="1400" b="1"/>
                        <a:t>!LAST.WORKING.DAY</a:t>
                      </a:r>
                    </a:p>
                  </a:txBody>
                  <a:tcPr marL="22329" marR="22329" marT="11165" marB="11165" anchor="ctr">
                    <a:lnL>
                      <a:noFill/>
                    </a:lnL>
                    <a:lnR>
                      <a:noFill/>
                    </a:lnR>
                    <a:lnT>
                      <a:noFill/>
                    </a:lnT>
                    <a:lnB>
                      <a:noFill/>
                    </a:lnB>
                  </a:tcPr>
                </a:tc>
                <a:tc>
                  <a:txBody>
                    <a:bodyPr/>
                    <a:lstStyle/>
                    <a:p>
                      <a:pPr algn="l"/>
                      <a:r>
                        <a:rPr lang="en-US" sz="1400"/>
                        <a:t>Extract last working day. </a:t>
                      </a:r>
                    </a:p>
                  </a:txBody>
                  <a:tcPr marL="22329" marR="22329" marT="11165" marB="11165" anchor="ctr">
                    <a:lnL>
                      <a:noFill/>
                    </a:lnL>
                    <a:lnR>
                      <a:noFill/>
                    </a:lnR>
                    <a:lnT>
                      <a:noFill/>
                    </a:lnT>
                    <a:lnB>
                      <a:noFill/>
                    </a:lnB>
                  </a:tcPr>
                </a:tc>
                <a:extLst>
                  <a:ext uri="{0D108BD9-81ED-4DB2-BD59-A6C34878D82A}">
                    <a16:rowId xmlns:a16="http://schemas.microsoft.com/office/drawing/2014/main" val="4121626733"/>
                  </a:ext>
                </a:extLst>
              </a:tr>
              <a:tr h="270409">
                <a:tc>
                  <a:txBody>
                    <a:bodyPr/>
                    <a:lstStyle/>
                    <a:p>
                      <a:pPr algn="l"/>
                      <a:r>
                        <a:rPr lang="en-US" sz="1400" b="1" dirty="0"/>
                        <a:t>!NEXT.WORKING.DAY</a:t>
                      </a:r>
                    </a:p>
                  </a:txBody>
                  <a:tcPr marL="22329" marR="22329" marT="11165" marB="11165" anchor="ctr">
                    <a:lnL>
                      <a:noFill/>
                    </a:lnL>
                    <a:lnR>
                      <a:noFill/>
                    </a:lnR>
                    <a:lnT>
                      <a:noFill/>
                    </a:lnT>
                    <a:lnB>
                      <a:noFill/>
                    </a:lnB>
                  </a:tcPr>
                </a:tc>
                <a:tc>
                  <a:txBody>
                    <a:bodyPr/>
                    <a:lstStyle/>
                    <a:p>
                      <a:pPr algn="l"/>
                      <a:r>
                        <a:rPr lang="en-US" sz="1400" dirty="0"/>
                        <a:t>Extract next working day. </a:t>
                      </a:r>
                    </a:p>
                  </a:txBody>
                  <a:tcPr marL="22329" marR="22329" marT="11165" marB="11165" anchor="ctr">
                    <a:lnL>
                      <a:noFill/>
                    </a:lnL>
                    <a:lnR>
                      <a:noFill/>
                    </a:lnR>
                    <a:lnT>
                      <a:noFill/>
                    </a:lnT>
                    <a:lnB>
                      <a:noFill/>
                    </a:lnB>
                  </a:tcPr>
                </a:tc>
                <a:extLst>
                  <a:ext uri="{0D108BD9-81ED-4DB2-BD59-A6C34878D82A}">
                    <a16:rowId xmlns:a16="http://schemas.microsoft.com/office/drawing/2014/main" val="3272673870"/>
                  </a:ext>
                </a:extLst>
              </a:tr>
            </a:tbl>
          </a:graphicData>
        </a:graphic>
      </p:graphicFrame>
    </p:spTree>
    <p:extLst>
      <p:ext uri="{BB962C8B-B14F-4D97-AF65-F5344CB8AC3E}">
        <p14:creationId xmlns:p14="http://schemas.microsoft.com/office/powerpoint/2010/main" val="2621151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CONVERSION field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9C4562F2-7637-4A80-91C5-2CEDD87D3374}"/>
              </a:ext>
            </a:extLst>
          </p:cNvPr>
          <p:cNvSpPr>
            <a:spLocks noGrp="1"/>
          </p:cNvSpPr>
          <p:nvPr>
            <p:ph type="sldNum" sz="quarter" idx="12"/>
          </p:nvPr>
        </p:nvSpPr>
        <p:spPr/>
        <p:txBody>
          <a:bodyPr/>
          <a:lstStyle/>
          <a:p>
            <a:fld id="{39FC74CF-8B03-5D41-97A3-DD76EB0CCB80}" type="slidenum">
              <a:rPr lang="ru-RU" smtClean="0"/>
              <a:t>26</a:t>
            </a:fld>
            <a:endParaRPr lang="ru-RU"/>
          </a:p>
        </p:txBody>
      </p:sp>
      <p:pic>
        <p:nvPicPr>
          <p:cNvPr id="11" name="Рисунок 10">
            <a:extLst>
              <a:ext uri="{FF2B5EF4-FFF2-40B4-BE49-F238E27FC236}">
                <a16:creationId xmlns:a16="http://schemas.microsoft.com/office/drawing/2014/main" id="{1AEF187F-6386-4B18-A896-F81D87053F55}"/>
              </a:ext>
            </a:extLst>
          </p:cNvPr>
          <p:cNvPicPr>
            <a:picLocks noChangeAspect="1"/>
          </p:cNvPicPr>
          <p:nvPr/>
        </p:nvPicPr>
        <p:blipFill rotWithShape="1">
          <a:blip r:embed="rId7"/>
          <a:srcRect t="2951" b="64955"/>
          <a:stretch/>
        </p:blipFill>
        <p:spPr>
          <a:xfrm>
            <a:off x="-3608" y="561477"/>
            <a:ext cx="8915400" cy="1274725"/>
          </a:xfrm>
          <a:prstGeom prst="rect">
            <a:avLst/>
          </a:prstGeom>
        </p:spPr>
      </p:pic>
      <p:sp>
        <p:nvSpPr>
          <p:cNvPr id="13" name="Rounded Rectangular Callout 6">
            <a:extLst>
              <a:ext uri="{FF2B5EF4-FFF2-40B4-BE49-F238E27FC236}">
                <a16:creationId xmlns:a16="http://schemas.microsoft.com/office/drawing/2014/main" id="{A1CF480E-57EE-438C-A5AC-BB14960C1C52}"/>
              </a:ext>
            </a:extLst>
          </p:cNvPr>
          <p:cNvSpPr/>
          <p:nvPr/>
        </p:nvSpPr>
        <p:spPr>
          <a:xfrm>
            <a:off x="5457118" y="1066719"/>
            <a:ext cx="1422948" cy="375622"/>
          </a:xfrm>
          <a:prstGeom prst="wedgeRoundRectCallout">
            <a:avLst>
              <a:gd name="adj1" fmla="val -49624"/>
              <a:gd name="adj2" fmla="val 119351"/>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Conversion field</a:t>
            </a:r>
          </a:p>
        </p:txBody>
      </p:sp>
      <p:graphicFrame>
        <p:nvGraphicFramePr>
          <p:cNvPr id="4" name="Таблица 3">
            <a:extLst>
              <a:ext uri="{FF2B5EF4-FFF2-40B4-BE49-F238E27FC236}">
                <a16:creationId xmlns:a16="http://schemas.microsoft.com/office/drawing/2014/main" id="{8B130E67-6996-492C-84D4-728CC19F75D4}"/>
              </a:ext>
            </a:extLst>
          </p:cNvPr>
          <p:cNvGraphicFramePr>
            <a:graphicFrameLocks noGrp="1"/>
          </p:cNvGraphicFramePr>
          <p:nvPr>
            <p:extLst>
              <p:ext uri="{D42A27DB-BD31-4B8C-83A1-F6EECF244321}">
                <p14:modId xmlns:p14="http://schemas.microsoft.com/office/powerpoint/2010/main" val="4186892780"/>
              </p:ext>
            </p:extLst>
          </p:nvPr>
        </p:nvGraphicFramePr>
        <p:xfrm>
          <a:off x="-3608" y="1971821"/>
          <a:ext cx="9040092" cy="2551780"/>
        </p:xfrm>
        <a:graphic>
          <a:graphicData uri="http://schemas.openxmlformats.org/drawingml/2006/table">
            <a:tbl>
              <a:tblPr/>
              <a:tblGrid>
                <a:gridCol w="1740448">
                  <a:extLst>
                    <a:ext uri="{9D8B030D-6E8A-4147-A177-3AD203B41FA5}">
                      <a16:colId xmlns:a16="http://schemas.microsoft.com/office/drawing/2014/main" val="1432155667"/>
                    </a:ext>
                  </a:extLst>
                </a:gridCol>
                <a:gridCol w="7299644">
                  <a:extLst>
                    <a:ext uri="{9D8B030D-6E8A-4147-A177-3AD203B41FA5}">
                      <a16:colId xmlns:a16="http://schemas.microsoft.com/office/drawing/2014/main" val="1907466229"/>
                    </a:ext>
                  </a:extLst>
                </a:gridCol>
              </a:tblGrid>
              <a:tr h="207772">
                <a:tc>
                  <a:txBody>
                    <a:bodyPr/>
                    <a:lstStyle/>
                    <a:p>
                      <a:pPr algn="l"/>
                      <a:r>
                        <a:rPr lang="en-US" sz="1400" b="1" dirty="0"/>
                        <a:t>FIELD X,N1,N2 </a:t>
                      </a:r>
                    </a:p>
                  </a:txBody>
                  <a:tcPr marL="29259" marR="29259" marT="14630" marB="14630" anchor="ctr">
                    <a:lnL>
                      <a:noFill/>
                    </a:lnL>
                    <a:lnR>
                      <a:noFill/>
                    </a:lnR>
                    <a:lnT>
                      <a:noFill/>
                    </a:lnT>
                    <a:lnB>
                      <a:noFill/>
                    </a:lnB>
                  </a:tcPr>
                </a:tc>
                <a:tc>
                  <a:txBody>
                    <a:bodyPr/>
                    <a:lstStyle/>
                    <a:p>
                      <a:pPr algn="l"/>
                      <a:r>
                        <a:rPr lang="en-US" sz="1400" dirty="0"/>
                        <a:t>Extract from the data, delimited by X, the N1th field to the N2th </a:t>
                      </a:r>
                    </a:p>
                  </a:txBody>
                  <a:tcPr marL="29259" marR="29259" marT="14630" marB="14630" anchor="ctr">
                    <a:lnL>
                      <a:noFill/>
                    </a:lnL>
                    <a:lnR>
                      <a:noFill/>
                    </a:lnR>
                    <a:lnT>
                      <a:noFill/>
                    </a:lnT>
                    <a:lnB>
                      <a:noFill/>
                    </a:lnB>
                  </a:tcPr>
                </a:tc>
                <a:extLst>
                  <a:ext uri="{0D108BD9-81ED-4DB2-BD59-A6C34878D82A}">
                    <a16:rowId xmlns:a16="http://schemas.microsoft.com/office/drawing/2014/main" val="3159095390"/>
                  </a:ext>
                </a:extLst>
              </a:tr>
              <a:tr h="207772">
                <a:tc>
                  <a:txBody>
                    <a:bodyPr/>
                    <a:lstStyle/>
                    <a:p>
                      <a:pPr algn="l"/>
                      <a:r>
                        <a:rPr lang="en-US" sz="1400" b="1"/>
                        <a:t>EXTRACT N1,N2 </a:t>
                      </a:r>
                    </a:p>
                  </a:txBody>
                  <a:tcPr marL="29259" marR="29259" marT="14630" marB="14630" anchor="ctr">
                    <a:lnL>
                      <a:noFill/>
                    </a:lnL>
                    <a:lnR>
                      <a:noFill/>
                    </a:lnR>
                    <a:lnT>
                      <a:noFill/>
                    </a:lnT>
                    <a:lnB>
                      <a:noFill/>
                    </a:lnB>
                  </a:tcPr>
                </a:tc>
                <a:tc>
                  <a:txBody>
                    <a:bodyPr/>
                    <a:lstStyle/>
                    <a:p>
                      <a:pPr algn="l"/>
                      <a:r>
                        <a:rPr lang="en-US" sz="1400" dirty="0"/>
                        <a:t>Extract from the data starting at position N1 for N2 bytes </a:t>
                      </a:r>
                    </a:p>
                  </a:txBody>
                  <a:tcPr marL="29259" marR="29259" marT="14630" marB="14630" anchor="ctr">
                    <a:lnL>
                      <a:noFill/>
                    </a:lnL>
                    <a:lnR>
                      <a:noFill/>
                    </a:lnR>
                    <a:lnT>
                      <a:noFill/>
                    </a:lnT>
                    <a:lnB>
                      <a:noFill/>
                    </a:lnB>
                  </a:tcPr>
                </a:tc>
                <a:extLst>
                  <a:ext uri="{0D108BD9-81ED-4DB2-BD59-A6C34878D82A}">
                    <a16:rowId xmlns:a16="http://schemas.microsoft.com/office/drawing/2014/main" val="4236207757"/>
                  </a:ext>
                </a:extLst>
              </a:tr>
              <a:tr h="207772">
                <a:tc>
                  <a:txBody>
                    <a:bodyPr/>
                    <a:lstStyle/>
                    <a:p>
                      <a:pPr algn="l"/>
                      <a:r>
                        <a:rPr lang="en-US" sz="1400" b="1" dirty="0"/>
                        <a:t>SUBSTITUTE X,Y </a:t>
                      </a:r>
                    </a:p>
                  </a:txBody>
                  <a:tcPr marL="29259" marR="29259" marT="14630" marB="14630" anchor="ctr">
                    <a:lnL>
                      <a:noFill/>
                    </a:lnL>
                    <a:lnR>
                      <a:noFill/>
                    </a:lnR>
                    <a:lnT>
                      <a:noFill/>
                    </a:lnT>
                    <a:lnB>
                      <a:noFill/>
                    </a:lnB>
                  </a:tcPr>
                </a:tc>
                <a:tc>
                  <a:txBody>
                    <a:bodyPr/>
                    <a:lstStyle/>
                    <a:p>
                      <a:pPr algn="l"/>
                      <a:r>
                        <a:rPr lang="en-US" sz="1400"/>
                        <a:t>If the data equals X then replace it with Y. </a:t>
                      </a:r>
                    </a:p>
                  </a:txBody>
                  <a:tcPr marL="29259" marR="29259" marT="14630" marB="14630" anchor="ctr">
                    <a:lnL>
                      <a:noFill/>
                    </a:lnL>
                    <a:lnR>
                      <a:noFill/>
                    </a:lnR>
                    <a:lnT>
                      <a:noFill/>
                    </a:lnT>
                    <a:lnB>
                      <a:noFill/>
                    </a:lnB>
                  </a:tcPr>
                </a:tc>
                <a:extLst>
                  <a:ext uri="{0D108BD9-81ED-4DB2-BD59-A6C34878D82A}">
                    <a16:rowId xmlns:a16="http://schemas.microsoft.com/office/drawing/2014/main" val="2413644162"/>
                  </a:ext>
                </a:extLst>
              </a:tr>
              <a:tr h="207772">
                <a:tc>
                  <a:txBody>
                    <a:bodyPr/>
                    <a:lstStyle/>
                    <a:p>
                      <a:pPr algn="l"/>
                      <a:r>
                        <a:rPr lang="en-US" sz="1400" b="1"/>
                        <a:t>CONVERT X,Y </a:t>
                      </a:r>
                    </a:p>
                  </a:txBody>
                  <a:tcPr marL="29259" marR="29259" marT="14630" marB="14630" anchor="ctr">
                    <a:lnL>
                      <a:noFill/>
                    </a:lnL>
                    <a:lnR>
                      <a:noFill/>
                    </a:lnR>
                    <a:lnT>
                      <a:noFill/>
                    </a:lnT>
                    <a:lnB>
                      <a:noFill/>
                    </a:lnB>
                  </a:tcPr>
                </a:tc>
                <a:tc>
                  <a:txBody>
                    <a:bodyPr/>
                    <a:lstStyle/>
                    <a:p>
                      <a:pPr algn="l"/>
                      <a:r>
                        <a:rPr lang="en-US" sz="1400"/>
                        <a:t>Replace every occurrence of the character X with Y. </a:t>
                      </a:r>
                    </a:p>
                  </a:txBody>
                  <a:tcPr marL="29259" marR="29259" marT="14630" marB="14630" anchor="ctr">
                    <a:lnL>
                      <a:noFill/>
                    </a:lnL>
                    <a:lnR>
                      <a:noFill/>
                    </a:lnR>
                    <a:lnT>
                      <a:noFill/>
                    </a:lnT>
                    <a:lnB>
                      <a:noFill/>
                    </a:lnB>
                  </a:tcPr>
                </a:tc>
                <a:extLst>
                  <a:ext uri="{0D108BD9-81ED-4DB2-BD59-A6C34878D82A}">
                    <a16:rowId xmlns:a16="http://schemas.microsoft.com/office/drawing/2014/main" val="1498835549"/>
                  </a:ext>
                </a:extLst>
              </a:tr>
              <a:tr h="207772">
                <a:tc>
                  <a:txBody>
                    <a:bodyPr/>
                    <a:lstStyle/>
                    <a:p>
                      <a:pPr algn="l"/>
                      <a:r>
                        <a:rPr lang="en-US" sz="1400" b="1"/>
                        <a:t>VALUE X,Y </a:t>
                      </a:r>
                    </a:p>
                  </a:txBody>
                  <a:tcPr marL="29259" marR="29259" marT="14630" marB="14630" anchor="ctr">
                    <a:lnL>
                      <a:noFill/>
                    </a:lnL>
                    <a:lnR>
                      <a:noFill/>
                    </a:lnR>
                    <a:lnT>
                      <a:noFill/>
                    </a:lnT>
                    <a:lnB>
                      <a:noFill/>
                    </a:lnB>
                  </a:tcPr>
                </a:tc>
                <a:tc>
                  <a:txBody>
                    <a:bodyPr/>
                    <a:lstStyle/>
                    <a:p>
                      <a:pPr algn="l"/>
                      <a:r>
                        <a:rPr lang="en-US" sz="1400"/>
                        <a:t>Extract value X, sub-value Y from the data. </a:t>
                      </a:r>
                    </a:p>
                  </a:txBody>
                  <a:tcPr marL="29259" marR="29259" marT="14630" marB="14630" anchor="ctr">
                    <a:lnL>
                      <a:noFill/>
                    </a:lnL>
                    <a:lnR>
                      <a:noFill/>
                    </a:lnR>
                    <a:lnT>
                      <a:noFill/>
                    </a:lnT>
                    <a:lnB>
                      <a:noFill/>
                    </a:lnB>
                  </a:tcPr>
                </a:tc>
                <a:extLst>
                  <a:ext uri="{0D108BD9-81ED-4DB2-BD59-A6C34878D82A}">
                    <a16:rowId xmlns:a16="http://schemas.microsoft.com/office/drawing/2014/main" val="1524343634"/>
                  </a:ext>
                </a:extLst>
              </a:tr>
              <a:tr h="938630">
                <a:tc>
                  <a:txBody>
                    <a:bodyPr/>
                    <a:lstStyle/>
                    <a:p>
                      <a:pPr algn="l"/>
                      <a:r>
                        <a:rPr lang="en-US" sz="1400" b="1" dirty="0"/>
                        <a:t>LINK XXX,YYY</a:t>
                      </a:r>
                    </a:p>
                  </a:txBody>
                  <a:tcPr marL="29259" marR="29259" marT="14630" marB="14630" anchor="ctr">
                    <a:lnL>
                      <a:noFill/>
                    </a:lnL>
                    <a:lnR>
                      <a:noFill/>
                    </a:lnR>
                    <a:lnT>
                      <a:noFill/>
                    </a:lnT>
                    <a:lnB>
                      <a:noFill/>
                    </a:lnB>
                  </a:tcPr>
                </a:tc>
                <a:tc>
                  <a:txBody>
                    <a:bodyPr/>
                    <a:lstStyle/>
                    <a:p>
                      <a:pPr algn="l"/>
                      <a:r>
                        <a:rPr lang="en-US" sz="1400" dirty="0"/>
                        <a:t>Read file XXX using the current data as the key and return field name YYY as defined in the STANDARD.SELECTION record for XXX. Do not specify F. or company mnemonic in file name. Field Name YYY may be a data field or an I or J descriptor defined in the Standard Selection record of file XXX Note that if a multi or sub valued item is returned from a LINK conversion, the multi and sub values are converted to spaces, so the result cannot be displayed in separate lines. </a:t>
                      </a:r>
                    </a:p>
                  </a:txBody>
                  <a:tcPr marL="29259" marR="29259" marT="14630" marB="14630" anchor="ctr">
                    <a:lnL>
                      <a:noFill/>
                    </a:lnL>
                    <a:lnR>
                      <a:noFill/>
                    </a:lnR>
                    <a:lnT>
                      <a:noFill/>
                    </a:lnT>
                    <a:lnB>
                      <a:noFill/>
                    </a:lnB>
                  </a:tcPr>
                </a:tc>
                <a:extLst>
                  <a:ext uri="{0D108BD9-81ED-4DB2-BD59-A6C34878D82A}">
                    <a16:rowId xmlns:a16="http://schemas.microsoft.com/office/drawing/2014/main" val="2353685723"/>
                  </a:ext>
                </a:extLst>
              </a:tr>
              <a:tr h="207772">
                <a:tc>
                  <a:txBody>
                    <a:bodyPr/>
                    <a:lstStyle/>
                    <a:p>
                      <a:pPr algn="l"/>
                      <a:r>
                        <a:rPr lang="en-US" sz="1400" b="1" dirty="0"/>
                        <a:t>UTIL ABS </a:t>
                      </a:r>
                    </a:p>
                  </a:txBody>
                  <a:tcPr marL="29259" marR="29259" marT="14630" marB="14630" anchor="ctr">
                    <a:lnL>
                      <a:noFill/>
                    </a:lnL>
                    <a:lnR>
                      <a:noFill/>
                    </a:lnR>
                    <a:lnT>
                      <a:noFill/>
                    </a:lnT>
                    <a:lnB>
                      <a:noFill/>
                    </a:lnB>
                  </a:tcPr>
                </a:tc>
                <a:tc>
                  <a:txBody>
                    <a:bodyPr/>
                    <a:lstStyle/>
                    <a:p>
                      <a:pPr algn="l"/>
                      <a:r>
                        <a:rPr lang="en-US" sz="1400" dirty="0"/>
                        <a:t>Return the Absolute value of an amount. </a:t>
                      </a:r>
                    </a:p>
                  </a:txBody>
                  <a:tcPr marL="29259" marR="29259" marT="14630" marB="14630" anchor="ctr">
                    <a:lnL>
                      <a:noFill/>
                    </a:lnL>
                    <a:lnR>
                      <a:noFill/>
                    </a:lnR>
                    <a:lnT>
                      <a:noFill/>
                    </a:lnT>
                    <a:lnB>
                      <a:noFill/>
                    </a:lnB>
                  </a:tcPr>
                </a:tc>
                <a:extLst>
                  <a:ext uri="{0D108BD9-81ED-4DB2-BD59-A6C34878D82A}">
                    <a16:rowId xmlns:a16="http://schemas.microsoft.com/office/drawing/2014/main" val="4241751895"/>
                  </a:ext>
                </a:extLst>
              </a:tr>
            </a:tbl>
          </a:graphicData>
        </a:graphic>
      </p:graphicFrame>
    </p:spTree>
    <p:extLst>
      <p:ext uri="{BB962C8B-B14F-4D97-AF65-F5344CB8AC3E}">
        <p14:creationId xmlns:p14="http://schemas.microsoft.com/office/powerpoint/2010/main" val="2720443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65671" y="723893"/>
            <a:ext cx="8076187" cy="3135080"/>
          </a:xfrm>
        </p:spPr>
        <p:txBody>
          <a:bodyPr>
            <a:noAutofit/>
          </a:bodyPr>
          <a:lstStyle/>
          <a:p>
            <a:pPr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Create an Enquiry based on the </a:t>
            </a:r>
            <a:r>
              <a:rPr lang="en-GB" sz="1600" b="1" dirty="0">
                <a:latin typeface="Tahoma" panose="020B0604030504040204" pitchFamily="34" charset="0"/>
                <a:ea typeface="Tahoma" panose="020B0604030504040204" pitchFamily="34" charset="0"/>
                <a:cs typeface="Tahoma" panose="020B0604030504040204" pitchFamily="34" charset="0"/>
              </a:rPr>
              <a:t>CUSTOMER</a:t>
            </a:r>
            <a:r>
              <a:rPr lang="en-GB" sz="1600" dirty="0">
                <a:latin typeface="Tahoma" panose="020B0604030504040204" pitchFamily="34" charset="0"/>
                <a:ea typeface="Tahoma" panose="020B0604030504040204" pitchFamily="34" charset="0"/>
                <a:cs typeface="Tahoma" panose="020B0604030504040204" pitchFamily="34" charset="0"/>
              </a:rPr>
              <a:t> application and display the following fields: @ID and SHORT.NAME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Using this Enquiry invoke a Version that creates Account for the Customers </a:t>
            </a:r>
            <a:endParaRPr lang="ru-RU"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altLang="ko-KR" sz="1600" dirty="0">
                <a:latin typeface="Tahoma" panose="020B0604030504040204" pitchFamily="34" charset="0"/>
                <a:ea typeface="Tahoma" panose="020B0604030504040204" pitchFamily="34" charset="0"/>
                <a:cs typeface="Tahoma" panose="020B0604030504040204" pitchFamily="34" charset="0"/>
              </a:rPr>
              <a:t>Can you invoke a Version from an Enquiry?</a:t>
            </a:r>
          </a:p>
          <a:p>
            <a:pPr marL="0" indent="0" algn="just">
              <a:spcAft>
                <a:spcPts val="600"/>
              </a:spcAft>
              <a:buNone/>
            </a:pPr>
            <a:r>
              <a:rPr lang="ru-RU" altLang="ko-KR" sz="1600" kern="0" dirty="0">
                <a:solidFill>
                  <a:srgbClr val="015294"/>
                </a:solidFill>
              </a:rPr>
              <a:t>	</a:t>
            </a:r>
            <a:r>
              <a:rPr lang="en-US" altLang="ko-KR" sz="1600" dirty="0">
                <a:latin typeface="Tahoma" panose="020B0604030504040204" pitchFamily="34" charset="0"/>
                <a:ea typeface="Tahoma" panose="020B0604030504040204" pitchFamily="34" charset="0"/>
                <a:cs typeface="Tahoma" panose="020B0604030504040204" pitchFamily="34" charset="0"/>
              </a:rPr>
              <a:t>The </a:t>
            </a:r>
            <a:r>
              <a:rPr lang="en-US" altLang="ko-KR" sz="1600" b="1" dirty="0">
                <a:latin typeface="Tahoma" panose="020B0604030504040204" pitchFamily="34" charset="0"/>
                <a:ea typeface="Tahoma" panose="020B0604030504040204" pitchFamily="34" charset="0"/>
                <a:cs typeface="Tahoma" panose="020B0604030504040204" pitchFamily="34" charset="0"/>
              </a:rPr>
              <a:t>ENQUIRY </a:t>
            </a:r>
            <a:r>
              <a:rPr lang="en-US" altLang="ko-KR" sz="1600" dirty="0">
                <a:latin typeface="Tahoma" panose="020B0604030504040204" pitchFamily="34" charset="0"/>
                <a:ea typeface="Tahoma" panose="020B0604030504040204" pitchFamily="34" charset="0"/>
                <a:cs typeface="Tahoma" panose="020B0604030504040204" pitchFamily="34" charset="0"/>
              </a:rPr>
              <a:t>application in T24 allows you to invoke the other applications. </a:t>
            </a:r>
            <a:endParaRPr lang="ru-RU" altLang="ko-KR"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r>
              <a:rPr lang="ru-RU" altLang="ko-KR" sz="1600" dirty="0">
                <a:latin typeface="Tahoma" panose="020B0604030504040204" pitchFamily="34" charset="0"/>
                <a:ea typeface="Tahoma" panose="020B0604030504040204" pitchFamily="34" charset="0"/>
                <a:cs typeface="Tahoma" panose="020B0604030504040204" pitchFamily="34" charset="0"/>
              </a:rPr>
              <a:t>	</a:t>
            </a:r>
            <a:r>
              <a:rPr lang="en-US" altLang="ko-KR" sz="1600" dirty="0">
                <a:latin typeface="Tahoma" panose="020B0604030504040204" pitchFamily="34" charset="0"/>
                <a:ea typeface="Tahoma" panose="020B0604030504040204" pitchFamily="34" charset="0"/>
                <a:cs typeface="Tahoma" panose="020B0604030504040204" pitchFamily="34" charset="0"/>
              </a:rPr>
              <a:t>This is known as Drilldown. </a:t>
            </a:r>
            <a:endParaRPr lang="ru-RU" altLang="ko-KR"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6BE2C14C-763B-4912-93FA-3E3F0E75C225}"/>
              </a:ext>
            </a:extLst>
          </p:cNvPr>
          <p:cNvSpPr>
            <a:spLocks noGrp="1"/>
          </p:cNvSpPr>
          <p:nvPr>
            <p:ph type="sldNum" sz="quarter" idx="12"/>
          </p:nvPr>
        </p:nvSpPr>
        <p:spPr/>
        <p:txBody>
          <a:bodyPr/>
          <a:lstStyle/>
          <a:p>
            <a:fld id="{39FC74CF-8B03-5D41-97A3-DD76EB0CCB80}" type="slidenum">
              <a:rPr lang="ru-RU" smtClean="0"/>
              <a:t>27</a:t>
            </a:fld>
            <a:endParaRPr lang="ru-RU"/>
          </a:p>
        </p:txBody>
      </p:sp>
    </p:spTree>
    <p:extLst>
      <p:ext uri="{BB962C8B-B14F-4D97-AF65-F5344CB8AC3E}">
        <p14:creationId xmlns:p14="http://schemas.microsoft.com/office/powerpoint/2010/main" val="86609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C182F13-CB44-4E3F-A452-1BA43D960CFC}"/>
              </a:ext>
            </a:extLst>
          </p:cNvPr>
          <p:cNvPicPr>
            <a:picLocks noChangeAspect="1"/>
          </p:cNvPicPr>
          <p:nvPr/>
        </p:nvPicPr>
        <p:blipFill rotWithShape="1">
          <a:blip r:embed="rId3"/>
          <a:srcRect l="3019" t="11818" r="19057" b="13557"/>
          <a:stretch/>
        </p:blipFill>
        <p:spPr>
          <a:xfrm>
            <a:off x="501868" y="598753"/>
            <a:ext cx="8029069" cy="409787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4" name="Rounded Rectangular Callout 5">
            <a:extLst>
              <a:ext uri="{FF2B5EF4-FFF2-40B4-BE49-F238E27FC236}">
                <a16:creationId xmlns:a16="http://schemas.microsoft.com/office/drawing/2014/main" id="{1F944FF6-B376-445F-B689-A3F11809C5B1}"/>
              </a:ext>
            </a:extLst>
          </p:cNvPr>
          <p:cNvSpPr/>
          <p:nvPr/>
        </p:nvSpPr>
        <p:spPr>
          <a:xfrm>
            <a:off x="4079863" y="1386323"/>
            <a:ext cx="1244466" cy="554793"/>
          </a:xfrm>
          <a:prstGeom prst="wedgeRoundRectCallout">
            <a:avLst>
              <a:gd name="adj1" fmla="val -160359"/>
              <a:gd name="adj2" fmla="val -43586"/>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Create new version</a:t>
            </a:r>
          </a:p>
        </p:txBody>
      </p:sp>
      <p:sp>
        <p:nvSpPr>
          <p:cNvPr id="4" name="Номер слайда 3">
            <a:extLst>
              <a:ext uri="{FF2B5EF4-FFF2-40B4-BE49-F238E27FC236}">
                <a16:creationId xmlns:a16="http://schemas.microsoft.com/office/drawing/2014/main" id="{DC890497-0DA4-4443-9B09-E5FB83F8B863}"/>
              </a:ext>
            </a:extLst>
          </p:cNvPr>
          <p:cNvSpPr>
            <a:spLocks noGrp="1"/>
          </p:cNvSpPr>
          <p:nvPr>
            <p:ph type="sldNum" sz="quarter" idx="12"/>
          </p:nvPr>
        </p:nvSpPr>
        <p:spPr/>
        <p:txBody>
          <a:bodyPr/>
          <a:lstStyle/>
          <a:p>
            <a:fld id="{39FC74CF-8B03-5D41-97A3-DD76EB0CCB80}" type="slidenum">
              <a:rPr lang="ru-RU" smtClean="0"/>
              <a:t>28</a:t>
            </a:fld>
            <a:endParaRPr lang="ru-RU"/>
          </a:p>
        </p:txBody>
      </p:sp>
    </p:spTree>
    <p:extLst>
      <p:ext uri="{BB962C8B-B14F-4D97-AF65-F5344CB8AC3E}">
        <p14:creationId xmlns:p14="http://schemas.microsoft.com/office/powerpoint/2010/main" val="354671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DC5AB1D-B009-4BE3-9622-79E13A68A2BE}"/>
              </a:ext>
            </a:extLst>
          </p:cNvPr>
          <p:cNvPicPr>
            <a:picLocks noChangeAspect="1"/>
          </p:cNvPicPr>
          <p:nvPr/>
        </p:nvPicPr>
        <p:blipFill rotWithShape="1">
          <a:blip r:embed="rId3"/>
          <a:srcRect l="1136" t="11818" r="20000" b="18513"/>
          <a:stretch/>
        </p:blipFill>
        <p:spPr>
          <a:xfrm>
            <a:off x="103908" y="598753"/>
            <a:ext cx="8615452" cy="4056216"/>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4" name="Rounded Rectangular Callout 5">
            <a:extLst>
              <a:ext uri="{FF2B5EF4-FFF2-40B4-BE49-F238E27FC236}">
                <a16:creationId xmlns:a16="http://schemas.microsoft.com/office/drawing/2014/main" id="{1F944FF6-B376-445F-B689-A3F11809C5B1}"/>
              </a:ext>
            </a:extLst>
          </p:cNvPr>
          <p:cNvSpPr/>
          <p:nvPr/>
        </p:nvSpPr>
        <p:spPr>
          <a:xfrm>
            <a:off x="4572000" y="3640347"/>
            <a:ext cx="2708694" cy="1400760"/>
          </a:xfrm>
          <a:prstGeom prst="wedgeRoundRectCallout">
            <a:avLst>
              <a:gd name="adj1" fmla="val -98576"/>
              <a:gd name="adj2" fmla="val -17248"/>
              <a:gd name="adj3" fmla="val 16667"/>
            </a:avLst>
          </a:prstGeom>
          <a:solidFill>
            <a:srgbClr val="FFFFB3"/>
          </a:solidFill>
          <a:ln w="19050" cap="flat" cmpd="sng" algn="ctr">
            <a:solidFill>
              <a:srgbClr val="000000"/>
            </a:solidFill>
            <a:prstDash val="solid"/>
          </a:ln>
          <a:effectLst/>
        </p:spPr>
        <p:txBody>
          <a:bodyPr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!CURRENT.NEW.CUSTOMER is </a:t>
            </a:r>
            <a:r>
              <a:rPr kumimoji="0" lang="ru-RU" sz="1200" b="0" i="0" u="none" strike="noStrike" kern="1200" cap="none" spc="0" normalizeH="0" baseline="0" noProof="0" dirty="0">
                <a:ln>
                  <a:noFill/>
                </a:ln>
                <a:solidFill>
                  <a:srgbClr val="000000"/>
                </a:solidFill>
                <a:effectLst/>
                <a:uLnTx/>
                <a:uFillTx/>
                <a:latin typeface="Arial"/>
                <a:ea typeface="+mn-ea"/>
                <a:cs typeface="+mn-cs"/>
              </a:rPr>
              <a:t>а </a:t>
            </a:r>
            <a:r>
              <a:rPr kumimoji="0" lang="en-US" sz="1200" b="0" i="0" u="none" strike="noStrike" kern="1200" cap="none" spc="0" normalizeH="0" baseline="0" noProof="0" dirty="0">
                <a:ln>
                  <a:noFill/>
                </a:ln>
                <a:solidFill>
                  <a:srgbClr val="000000"/>
                </a:solidFill>
                <a:effectLst/>
                <a:uLnTx/>
                <a:uFillTx/>
                <a:latin typeface="Arial"/>
                <a:ea typeface="+mn-ea"/>
                <a:cs typeface="+mn-cs"/>
              </a:rPr>
              <a:t>variable. It should start with </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000000"/>
                </a:solidFill>
                <a:effectLst/>
                <a:uLnTx/>
                <a:uFillTx/>
                <a:latin typeface="Arial"/>
                <a:ea typeface="+mn-ea"/>
                <a:cs typeface="+mn-cs"/>
              </a:rPr>
              <a:t>CURRENT</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We will fill this variable in Enquiry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Номер слайда 3">
            <a:extLst>
              <a:ext uri="{FF2B5EF4-FFF2-40B4-BE49-F238E27FC236}">
                <a16:creationId xmlns:a16="http://schemas.microsoft.com/office/drawing/2014/main" id="{DC890497-0DA4-4443-9B09-E5FB83F8B863}"/>
              </a:ext>
            </a:extLst>
          </p:cNvPr>
          <p:cNvSpPr>
            <a:spLocks noGrp="1"/>
          </p:cNvSpPr>
          <p:nvPr>
            <p:ph type="sldNum" sz="quarter" idx="12"/>
          </p:nvPr>
        </p:nvSpPr>
        <p:spPr/>
        <p:txBody>
          <a:bodyPr/>
          <a:lstStyle/>
          <a:p>
            <a:fld id="{39FC74CF-8B03-5D41-97A3-DD76EB0CCB80}" type="slidenum">
              <a:rPr lang="ru-RU" smtClean="0"/>
              <a:t>29</a:t>
            </a:fld>
            <a:endParaRPr lang="ru-RU"/>
          </a:p>
        </p:txBody>
      </p:sp>
    </p:spTree>
    <p:extLst>
      <p:ext uri="{BB962C8B-B14F-4D97-AF65-F5344CB8AC3E}">
        <p14:creationId xmlns:p14="http://schemas.microsoft.com/office/powerpoint/2010/main" val="568913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Need for a Reporting Tool</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8" y="804863"/>
            <a:ext cx="5488172" cy="3493264"/>
          </a:xfrm>
          <a:prstGeom prst="rect">
            <a:avLst/>
          </a:prstGeom>
        </p:spPr>
        <p:txBody>
          <a:bodyPr wrap="square">
            <a:spAutoFit/>
          </a:bodyPr>
          <a:lstStyle/>
          <a:p>
            <a:pPr algn="just">
              <a:spcAft>
                <a:spcPts val="600"/>
              </a:spcAft>
              <a:buBlip>
                <a:blip r:embed="rId8"/>
              </a:buBlip>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ENQUIRY is a T24 application which allows you to create user defined reports that fetch and display data as per the requirements of the user.</a:t>
            </a:r>
          </a:p>
          <a:p>
            <a:pPr algn="just">
              <a:spcAft>
                <a:spcPts val="600"/>
              </a:spcAf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 enquiry is a query that is executed to fetch data from the database and display the results in a user defined format</a:t>
            </a:r>
          </a:p>
          <a:p>
            <a:pPr algn="just">
              <a:spcAft>
                <a:spcPts val="600"/>
              </a:spcAf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In technical terms, an enquiry  is a ‘SELECT’ executed in order to fetch data from T24 and the results displayed in a user defined format</a:t>
            </a: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4" name="Chart 3">
            <a:extLst>
              <a:ext uri="{FF2B5EF4-FFF2-40B4-BE49-F238E27FC236}">
                <a16:creationId xmlns:a16="http://schemas.microsoft.com/office/drawing/2014/main" id="{11D966EE-1571-4AB3-8FF4-978DEE30883B}"/>
              </a:ext>
            </a:extLst>
          </p:cNvPr>
          <p:cNvGraphicFramePr>
            <a:graphicFrameLocks/>
          </p:cNvGraphicFramePr>
          <p:nvPr>
            <p:extLst>
              <p:ext uri="{D42A27DB-BD31-4B8C-83A1-F6EECF244321}">
                <p14:modId xmlns:p14="http://schemas.microsoft.com/office/powerpoint/2010/main" val="4094663152"/>
              </p:ext>
            </p:extLst>
          </p:nvPr>
        </p:nvGraphicFramePr>
        <p:xfrm>
          <a:off x="6077090" y="804863"/>
          <a:ext cx="2734340" cy="2392939"/>
        </p:xfrm>
        <a:graphic>
          <a:graphicData uri="http://schemas.openxmlformats.org/presentationml/2006/ole">
            <mc:AlternateContent xmlns:mc="http://schemas.openxmlformats.org/markup-compatibility/2006">
              <mc:Choice xmlns:v="urn:schemas-microsoft-com:vml" Requires="v">
                <p:oleObj spid="_x0000_s1070" r:id="rId9" imgW="3554276" imgH="3054361" progId="Excel.Sheet.8">
                  <p:embed/>
                </p:oleObj>
              </mc:Choice>
              <mc:Fallback>
                <p:oleObj r:id="rId9" imgW="3554276" imgH="3054361" progId="Excel.Sheet.8">
                  <p:embed/>
                  <p:pic>
                    <p:nvPicPr>
                      <p:cNvPr id="1026" name="Chart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7090" y="804863"/>
                        <a:ext cx="2734340" cy="2392939"/>
                      </a:xfrm>
                      <a:prstGeom prst="rect">
                        <a:avLst/>
                      </a:prstGeom>
                      <a:noFill/>
                    </p:spPr>
                  </p:pic>
                </p:oleObj>
              </mc:Fallback>
            </mc:AlternateContent>
          </a:graphicData>
        </a:graphic>
      </p:graphicFrame>
      <p:sp>
        <p:nvSpPr>
          <p:cNvPr id="16" name="TextBox 8">
            <a:extLst>
              <a:ext uri="{FF2B5EF4-FFF2-40B4-BE49-F238E27FC236}">
                <a16:creationId xmlns:a16="http://schemas.microsoft.com/office/drawing/2014/main" id="{8BB236CA-DEDD-4639-9A8A-B44605ABEA45}"/>
              </a:ext>
            </a:extLst>
          </p:cNvPr>
          <p:cNvSpPr txBox="1">
            <a:spLocks noChangeArrowheads="1"/>
          </p:cNvSpPr>
          <p:nvPr/>
        </p:nvSpPr>
        <p:spPr bwMode="auto">
          <a:xfrm>
            <a:off x="6458311" y="1693986"/>
            <a:ext cx="1071562" cy="338137"/>
          </a:xfrm>
          <a:prstGeom prst="rect">
            <a:avLst/>
          </a:prstGeom>
          <a:noFill/>
          <a:ln w="9525">
            <a:noFill/>
            <a:miter lim="800000"/>
            <a:headEnd/>
            <a:tailEnd/>
          </a:ln>
        </p:spPr>
        <p:txBody>
          <a:bodyPr wrap="none">
            <a:spAutoFit/>
          </a:bodyPr>
          <a:lstStyle/>
          <a:p>
            <a:r>
              <a:rPr lang="en-US" sz="1600" dirty="0"/>
              <a:t>Reporting</a:t>
            </a:r>
          </a:p>
        </p:txBody>
      </p:sp>
      <p:sp>
        <p:nvSpPr>
          <p:cNvPr id="17" name="TextBox 4">
            <a:extLst>
              <a:ext uri="{FF2B5EF4-FFF2-40B4-BE49-F238E27FC236}">
                <a16:creationId xmlns:a16="http://schemas.microsoft.com/office/drawing/2014/main" id="{02DBF167-FB67-4AD2-9744-4FDC9CB1503E}"/>
              </a:ext>
            </a:extLst>
          </p:cNvPr>
          <p:cNvSpPr txBox="1">
            <a:spLocks noChangeArrowheads="1"/>
          </p:cNvSpPr>
          <p:nvPr/>
        </p:nvSpPr>
        <p:spPr bwMode="auto">
          <a:xfrm>
            <a:off x="7529873" y="1523329"/>
            <a:ext cx="1350962" cy="339725"/>
          </a:xfrm>
          <a:prstGeom prst="rect">
            <a:avLst/>
          </a:prstGeom>
          <a:noFill/>
          <a:ln w="9525">
            <a:noFill/>
            <a:miter lim="800000"/>
            <a:headEnd/>
            <a:tailEnd/>
          </a:ln>
        </p:spPr>
        <p:txBody>
          <a:bodyPr wrap="none">
            <a:spAutoFit/>
          </a:bodyPr>
          <a:lstStyle/>
          <a:p>
            <a:r>
              <a:rPr lang="en-US" sz="1600" dirty="0"/>
              <a:t>Transactions</a:t>
            </a:r>
          </a:p>
        </p:txBody>
      </p:sp>
      <p:sp>
        <p:nvSpPr>
          <p:cNvPr id="3" name="Номер слайда 2">
            <a:extLst>
              <a:ext uri="{FF2B5EF4-FFF2-40B4-BE49-F238E27FC236}">
                <a16:creationId xmlns:a16="http://schemas.microsoft.com/office/drawing/2014/main" id="{75CE3396-25F7-4FD7-9B14-CE5C7CB30DA2}"/>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3747862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19DC9C3-49A6-4F34-A44C-9E298270AA2F}"/>
              </a:ext>
            </a:extLst>
          </p:cNvPr>
          <p:cNvPicPr>
            <a:picLocks noChangeAspect="1"/>
          </p:cNvPicPr>
          <p:nvPr/>
        </p:nvPicPr>
        <p:blipFill rotWithShape="1">
          <a:blip r:embed="rId3"/>
          <a:srcRect l="2641" t="11818" r="30001" b="22520"/>
          <a:stretch/>
        </p:blipFill>
        <p:spPr>
          <a:xfrm>
            <a:off x="535234" y="598753"/>
            <a:ext cx="8014264" cy="4163586"/>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5" name="Rounded Rectangular Callout 5">
            <a:extLst>
              <a:ext uri="{FF2B5EF4-FFF2-40B4-BE49-F238E27FC236}">
                <a16:creationId xmlns:a16="http://schemas.microsoft.com/office/drawing/2014/main" id="{C1DD0CCE-55A2-4345-8EDF-5F53E72B1A1D}"/>
              </a:ext>
            </a:extLst>
          </p:cNvPr>
          <p:cNvSpPr/>
          <p:nvPr/>
        </p:nvSpPr>
        <p:spPr>
          <a:xfrm>
            <a:off x="4839950" y="1392108"/>
            <a:ext cx="1244466" cy="554793"/>
          </a:xfrm>
          <a:prstGeom prst="wedgeRoundRectCallout">
            <a:avLst>
              <a:gd name="adj1" fmla="val -162068"/>
              <a:gd name="adj2" fmla="val -34004"/>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Create new enquiry</a:t>
            </a:r>
          </a:p>
        </p:txBody>
      </p:sp>
      <p:sp>
        <p:nvSpPr>
          <p:cNvPr id="6" name="Номер слайда 5">
            <a:extLst>
              <a:ext uri="{FF2B5EF4-FFF2-40B4-BE49-F238E27FC236}">
                <a16:creationId xmlns:a16="http://schemas.microsoft.com/office/drawing/2014/main" id="{0BB40090-723B-4C31-8AEB-701B3F21D2B7}"/>
              </a:ext>
            </a:extLst>
          </p:cNvPr>
          <p:cNvSpPr>
            <a:spLocks noGrp="1"/>
          </p:cNvSpPr>
          <p:nvPr>
            <p:ph type="sldNum" sz="quarter" idx="12"/>
          </p:nvPr>
        </p:nvSpPr>
        <p:spPr/>
        <p:txBody>
          <a:bodyPr/>
          <a:lstStyle/>
          <a:p>
            <a:fld id="{39FC74CF-8B03-5D41-97A3-DD76EB0CCB80}" type="slidenum">
              <a:rPr lang="ru-RU" smtClean="0"/>
              <a:t>30</a:t>
            </a:fld>
            <a:endParaRPr lang="ru-RU"/>
          </a:p>
        </p:txBody>
      </p:sp>
    </p:spTree>
    <p:extLst>
      <p:ext uri="{BB962C8B-B14F-4D97-AF65-F5344CB8AC3E}">
        <p14:creationId xmlns:p14="http://schemas.microsoft.com/office/powerpoint/2010/main" val="4268381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8C84C569-540F-4198-98EF-79E362E4C53A}"/>
              </a:ext>
            </a:extLst>
          </p:cNvPr>
          <p:cNvPicPr>
            <a:picLocks noChangeAspect="1"/>
          </p:cNvPicPr>
          <p:nvPr/>
        </p:nvPicPr>
        <p:blipFill rotWithShape="1">
          <a:blip r:embed="rId3"/>
          <a:srcRect l="1136" t="12096" r="28333" b="28426"/>
          <a:stretch/>
        </p:blipFill>
        <p:spPr>
          <a:xfrm>
            <a:off x="313204" y="689568"/>
            <a:ext cx="8456841" cy="3800719"/>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6" name="Номер слайда 5">
            <a:extLst>
              <a:ext uri="{FF2B5EF4-FFF2-40B4-BE49-F238E27FC236}">
                <a16:creationId xmlns:a16="http://schemas.microsoft.com/office/drawing/2014/main" id="{0BB40090-723B-4C31-8AEB-701B3F21D2B7}"/>
              </a:ext>
            </a:extLst>
          </p:cNvPr>
          <p:cNvSpPr>
            <a:spLocks noGrp="1"/>
          </p:cNvSpPr>
          <p:nvPr>
            <p:ph type="sldNum" sz="quarter" idx="12"/>
          </p:nvPr>
        </p:nvSpPr>
        <p:spPr/>
        <p:txBody>
          <a:bodyPr/>
          <a:lstStyle/>
          <a:p>
            <a:fld id="{39FC74CF-8B03-5D41-97A3-DD76EB0CCB80}" type="slidenum">
              <a:rPr lang="ru-RU" smtClean="0"/>
              <a:t>31</a:t>
            </a:fld>
            <a:endParaRPr lang="ru-RU"/>
          </a:p>
        </p:txBody>
      </p:sp>
      <p:sp>
        <p:nvSpPr>
          <p:cNvPr id="13" name="Rounded Rectangular Callout 5">
            <a:extLst>
              <a:ext uri="{FF2B5EF4-FFF2-40B4-BE49-F238E27FC236}">
                <a16:creationId xmlns:a16="http://schemas.microsoft.com/office/drawing/2014/main" id="{06CBC4E1-FBA1-49CA-9EA6-BBE744162EA3}"/>
              </a:ext>
            </a:extLst>
          </p:cNvPr>
          <p:cNvSpPr/>
          <p:nvPr/>
        </p:nvSpPr>
        <p:spPr>
          <a:xfrm>
            <a:off x="5633164" y="1612572"/>
            <a:ext cx="2708694" cy="1400760"/>
          </a:xfrm>
          <a:prstGeom prst="wedgeRoundRectCallout">
            <a:avLst>
              <a:gd name="adj1" fmla="val -82652"/>
              <a:gd name="adj2" fmla="val 124395"/>
              <a:gd name="adj3" fmla="val 16667"/>
            </a:avLst>
          </a:prstGeom>
          <a:solidFill>
            <a:srgbClr val="FFFFB3"/>
          </a:solidFill>
          <a:ln w="19050" cap="flat" cmpd="sng" algn="ctr">
            <a:solidFill>
              <a:srgbClr val="000000"/>
            </a:solidFill>
            <a:prstDash val="solid"/>
          </a:ln>
          <a:effectLst/>
        </p:spPr>
        <p:txBody>
          <a:bodyPr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!CURRENT.NEW.CUSTOMER is </a:t>
            </a:r>
            <a:r>
              <a:rPr kumimoji="0" lang="ru-RU" sz="1200" b="0" i="0" u="none" strike="noStrike" kern="1200" cap="none" spc="0" normalizeH="0" baseline="0" noProof="0" dirty="0">
                <a:ln>
                  <a:noFill/>
                </a:ln>
                <a:solidFill>
                  <a:srgbClr val="000000"/>
                </a:solidFill>
                <a:effectLst/>
                <a:uLnTx/>
                <a:uFillTx/>
                <a:latin typeface="Arial"/>
                <a:ea typeface="+mn-ea"/>
                <a:cs typeface="+mn-cs"/>
              </a:rPr>
              <a:t>а </a:t>
            </a:r>
            <a:r>
              <a:rPr kumimoji="0" lang="en-US" sz="1200" b="0" i="0" u="none" strike="noStrike" kern="1200" cap="none" spc="0" normalizeH="0" baseline="0" noProof="0" dirty="0">
                <a:ln>
                  <a:noFill/>
                </a:ln>
                <a:solidFill>
                  <a:srgbClr val="000000"/>
                </a:solidFill>
                <a:effectLst/>
                <a:uLnTx/>
                <a:uFillTx/>
                <a:latin typeface="Arial"/>
                <a:ea typeface="+mn-ea"/>
                <a:cs typeface="+mn-cs"/>
              </a:rPr>
              <a:t>variable. It should start with </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000000"/>
                </a:solidFill>
                <a:effectLst/>
                <a:uLnTx/>
                <a:uFillTx/>
                <a:latin typeface="Arial"/>
                <a:ea typeface="+mn-ea"/>
                <a:cs typeface="+mn-cs"/>
              </a:rPr>
              <a:t>CURRENT</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We fill this variable in Enquiry and will read it in Version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Rounded Rectangular Callout 5">
            <a:extLst>
              <a:ext uri="{FF2B5EF4-FFF2-40B4-BE49-F238E27FC236}">
                <a16:creationId xmlns:a16="http://schemas.microsoft.com/office/drawing/2014/main" id="{2BFE9068-2005-4A3B-84B8-A51B2FE00711}"/>
              </a:ext>
            </a:extLst>
          </p:cNvPr>
          <p:cNvSpPr/>
          <p:nvPr/>
        </p:nvSpPr>
        <p:spPr>
          <a:xfrm>
            <a:off x="775275" y="1612572"/>
            <a:ext cx="2708694" cy="1578877"/>
          </a:xfrm>
          <a:prstGeom prst="wedgeRoundRectCallout">
            <a:avLst>
              <a:gd name="adj1" fmla="val 37093"/>
              <a:gd name="adj2" fmla="val 108383"/>
              <a:gd name="adj3" fmla="val 16667"/>
            </a:avLst>
          </a:prstGeom>
          <a:solidFill>
            <a:srgbClr val="FFFFB3"/>
          </a:solidFill>
          <a:ln w="19050" cap="flat" cmpd="sng" algn="ctr">
            <a:solidFill>
              <a:srgbClr val="000000"/>
            </a:solidFill>
            <a:prstDash val="solid"/>
          </a:ln>
          <a:effectLst/>
        </p:spPr>
        <p:txBody>
          <a:bodyPr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We invoke Version with operation I (Input) and F3 (generate new ID)</a:t>
            </a:r>
          </a:p>
          <a:p>
            <a:pPr marL="0" marR="0" lvl="0" indent="0" defTabSz="914400" rtl="0" eaLnBrk="1" fontAlgn="base" latinLnBrk="0" hangingPunct="1">
              <a:lnSpc>
                <a:spcPct val="100000"/>
              </a:lnSpc>
              <a:spcBef>
                <a:spcPct val="0"/>
              </a:spcBef>
              <a:spcAft>
                <a:spcPct val="0"/>
              </a:spcAft>
              <a:buClrTx/>
              <a:buSzTx/>
              <a:buFontTx/>
              <a:buNone/>
              <a:tabLst/>
              <a:defRPr/>
            </a:pPr>
            <a:endParaRPr lang="en-US" sz="1200" dirty="0">
              <a:solidFill>
                <a:srgbClr val="000000"/>
              </a:solidFill>
              <a:latin typeface="Arial"/>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If we want to open existing record, instead of F3 could be name of the field from this Enquiry. So, Version will use content of this field.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Rounded Rectangular Callout 5">
            <a:extLst>
              <a:ext uri="{FF2B5EF4-FFF2-40B4-BE49-F238E27FC236}">
                <a16:creationId xmlns:a16="http://schemas.microsoft.com/office/drawing/2014/main" id="{06D00225-B3AD-435F-9248-99837D93DCBE}"/>
              </a:ext>
            </a:extLst>
          </p:cNvPr>
          <p:cNvSpPr/>
          <p:nvPr/>
        </p:nvSpPr>
        <p:spPr>
          <a:xfrm>
            <a:off x="5781602" y="4328418"/>
            <a:ext cx="2708694" cy="802666"/>
          </a:xfrm>
          <a:prstGeom prst="wedgeRoundRectCallout">
            <a:avLst>
              <a:gd name="adj1" fmla="val -68639"/>
              <a:gd name="adj2" fmla="val -64756"/>
              <a:gd name="adj3" fmla="val 16667"/>
            </a:avLst>
          </a:prstGeom>
          <a:solidFill>
            <a:srgbClr val="FFFFB3"/>
          </a:solidFill>
          <a:ln w="19050" cap="flat" cmpd="sng" algn="ctr">
            <a:solidFill>
              <a:srgbClr val="000000"/>
            </a:solidFill>
            <a:prstDash val="solid"/>
          </a:ln>
          <a:effectLst/>
        </p:spPr>
        <p:txBody>
          <a:bodyPr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ID is the field from this Enquiry. The variable will be filled by content from this field.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81233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ADCC320-02DB-4431-9533-164DEE351AC8}"/>
              </a:ext>
            </a:extLst>
          </p:cNvPr>
          <p:cNvPicPr>
            <a:picLocks noChangeAspect="1"/>
          </p:cNvPicPr>
          <p:nvPr/>
        </p:nvPicPr>
        <p:blipFill rotWithShape="1">
          <a:blip r:embed="rId3"/>
          <a:srcRect t="10840" r="54529" b="47001"/>
          <a:stretch/>
        </p:blipFill>
        <p:spPr>
          <a:xfrm>
            <a:off x="0" y="558558"/>
            <a:ext cx="6276200" cy="327156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7" name="Рисунок 6">
            <a:extLst>
              <a:ext uri="{FF2B5EF4-FFF2-40B4-BE49-F238E27FC236}">
                <a16:creationId xmlns:a16="http://schemas.microsoft.com/office/drawing/2014/main" id="{587810A7-097F-43FD-8D86-3E1B400DB53C}"/>
              </a:ext>
            </a:extLst>
          </p:cNvPr>
          <p:cNvPicPr>
            <a:picLocks noChangeAspect="1"/>
          </p:cNvPicPr>
          <p:nvPr/>
        </p:nvPicPr>
        <p:blipFill rotWithShape="1">
          <a:blip r:embed="rId4"/>
          <a:srcRect l="-1" t="19885" r="62194" b="43649"/>
          <a:stretch/>
        </p:blipFill>
        <p:spPr>
          <a:xfrm>
            <a:off x="4572000" y="2997712"/>
            <a:ext cx="3457069" cy="177704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6" name="Номер слайда 5">
            <a:extLst>
              <a:ext uri="{FF2B5EF4-FFF2-40B4-BE49-F238E27FC236}">
                <a16:creationId xmlns:a16="http://schemas.microsoft.com/office/drawing/2014/main" id="{0BB40090-723B-4C31-8AEB-701B3F21D2B7}"/>
              </a:ext>
            </a:extLst>
          </p:cNvPr>
          <p:cNvSpPr>
            <a:spLocks noGrp="1"/>
          </p:cNvSpPr>
          <p:nvPr>
            <p:ph type="sldNum" sz="quarter" idx="12"/>
          </p:nvPr>
        </p:nvSpPr>
        <p:spPr/>
        <p:txBody>
          <a:bodyPr/>
          <a:lstStyle/>
          <a:p>
            <a:fld id="{39FC74CF-8B03-5D41-97A3-DD76EB0CCB80}" type="slidenum">
              <a:rPr lang="ru-RU" smtClean="0"/>
              <a:t>32</a:t>
            </a:fld>
            <a:endParaRPr lang="ru-RU"/>
          </a:p>
        </p:txBody>
      </p:sp>
      <p:sp>
        <p:nvSpPr>
          <p:cNvPr id="18" name="Line 6">
            <a:extLst>
              <a:ext uri="{FF2B5EF4-FFF2-40B4-BE49-F238E27FC236}">
                <a16:creationId xmlns:a16="http://schemas.microsoft.com/office/drawing/2014/main" id="{8BB3B40F-D77F-4CD8-AEC9-614E2FD2D383}"/>
              </a:ext>
            </a:extLst>
          </p:cNvPr>
          <p:cNvSpPr>
            <a:spLocks noChangeShapeType="1"/>
          </p:cNvSpPr>
          <p:nvPr/>
        </p:nvSpPr>
        <p:spPr bwMode="auto">
          <a:xfrm>
            <a:off x="897146" y="2315443"/>
            <a:ext cx="5974995" cy="1527349"/>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9" name="Rounded Rectangular Callout 5">
            <a:extLst>
              <a:ext uri="{FF2B5EF4-FFF2-40B4-BE49-F238E27FC236}">
                <a16:creationId xmlns:a16="http://schemas.microsoft.com/office/drawing/2014/main" id="{E140F597-9136-465C-9471-6B17DA31BEE9}"/>
              </a:ext>
            </a:extLst>
          </p:cNvPr>
          <p:cNvSpPr/>
          <p:nvPr/>
        </p:nvSpPr>
        <p:spPr>
          <a:xfrm>
            <a:off x="4253901" y="1258108"/>
            <a:ext cx="2320269" cy="424510"/>
          </a:xfrm>
          <a:prstGeom prst="wedgeRoundRectCallout">
            <a:avLst>
              <a:gd name="adj1" fmla="val -63751"/>
              <a:gd name="adj2" fmla="val 206926"/>
              <a:gd name="adj3" fmla="val 16667"/>
            </a:avLst>
          </a:prstGeom>
          <a:solidFill>
            <a:srgbClr val="FFFFB3"/>
          </a:solidFill>
          <a:ln w="19050" cap="flat" cmpd="sng" algn="ctr">
            <a:solidFill>
              <a:srgbClr val="000000"/>
            </a:solidFill>
            <a:prstDash val="solid"/>
          </a:ln>
          <a:effectLst/>
        </p:spPr>
        <p:txBody>
          <a:bodyPr anchor="ctr"/>
          <a:lstStyle/>
          <a:p>
            <a:pPr marL="0" marR="0" lvl="0" indent="0" defTabSz="914400" rtl="0" eaLnBrk="1" fontAlgn="base" latinLnBrk="0" hangingPunct="1">
              <a:lnSpc>
                <a:spcPct val="100000"/>
              </a:lnSpc>
              <a:spcBef>
                <a:spcPct val="0"/>
              </a:spcBef>
              <a:spcAft>
                <a:spcPct val="0"/>
              </a:spcAft>
              <a:buClrTx/>
              <a:buSzTx/>
              <a:buFontTx/>
              <a:buNone/>
              <a:tabLst/>
              <a:defRPr/>
            </a:pPr>
            <a:endParaRPr lang="en-US" sz="1200" dirty="0">
              <a:solidFill>
                <a:srgbClr val="000000"/>
              </a:solidFill>
              <a:latin typeface="Arial"/>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Arial"/>
              </a:rPr>
              <a:t>Single click to invoke Version</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07031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65671" y="723893"/>
            <a:ext cx="8076187" cy="3135080"/>
          </a:xfrm>
        </p:spPr>
        <p:txBody>
          <a:bodyPr>
            <a:no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Another type of Drilldown is link to another Enquiry</a:t>
            </a:r>
            <a:endParaRPr lang="ru-RU"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Create an Enquiry based on the </a:t>
            </a:r>
            <a:r>
              <a:rPr lang="en-GB" sz="1600" b="1" dirty="0">
                <a:latin typeface="Tahoma" panose="020B0604030504040204" pitchFamily="34" charset="0"/>
                <a:ea typeface="Tahoma" panose="020B0604030504040204" pitchFamily="34" charset="0"/>
                <a:cs typeface="Tahoma" panose="020B0604030504040204" pitchFamily="34" charset="0"/>
              </a:rPr>
              <a:t>ACCOUNT</a:t>
            </a:r>
            <a:r>
              <a:rPr lang="en-GB" sz="1600" dirty="0">
                <a:latin typeface="Tahoma" panose="020B0604030504040204" pitchFamily="34" charset="0"/>
                <a:ea typeface="Tahoma" panose="020B0604030504040204" pitchFamily="34" charset="0"/>
                <a:cs typeface="Tahoma" panose="020B0604030504040204" pitchFamily="34" charset="0"/>
              </a:rPr>
              <a:t> application invoke it from Enquiry based on </a:t>
            </a:r>
            <a:r>
              <a:rPr lang="en-GB" sz="1600" b="1" dirty="0">
                <a:latin typeface="Tahoma" panose="020B0604030504040204" pitchFamily="34" charset="0"/>
                <a:ea typeface="Tahoma" panose="020B0604030504040204" pitchFamily="34" charset="0"/>
                <a:cs typeface="Tahoma" panose="020B0604030504040204" pitchFamily="34" charset="0"/>
              </a:rPr>
              <a:t>CUSTOMER</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New Enquiry should show an Account list of chosen Customer.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Customer ID should be passed from parent Enquiry to child Enquiry</a:t>
            </a:r>
            <a:endParaRPr lang="en-GB"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6BE2C14C-763B-4912-93FA-3E3F0E75C225}"/>
              </a:ext>
            </a:extLst>
          </p:cNvPr>
          <p:cNvSpPr>
            <a:spLocks noGrp="1"/>
          </p:cNvSpPr>
          <p:nvPr>
            <p:ph type="sldNum" sz="quarter" idx="12"/>
          </p:nvPr>
        </p:nvSpPr>
        <p:spPr/>
        <p:txBody>
          <a:bodyPr/>
          <a:lstStyle/>
          <a:p>
            <a:fld id="{39FC74CF-8B03-5D41-97A3-DD76EB0CCB80}" type="slidenum">
              <a:rPr lang="ru-RU" smtClean="0"/>
              <a:t>33</a:t>
            </a:fld>
            <a:endParaRPr lang="ru-RU"/>
          </a:p>
        </p:txBody>
      </p:sp>
    </p:spTree>
    <p:extLst>
      <p:ext uri="{BB962C8B-B14F-4D97-AF65-F5344CB8AC3E}">
        <p14:creationId xmlns:p14="http://schemas.microsoft.com/office/powerpoint/2010/main" val="2729740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8EDAE1EF-BBC5-401A-8EFC-57E80927DED9}"/>
              </a:ext>
            </a:extLst>
          </p:cNvPr>
          <p:cNvPicPr>
            <a:picLocks noChangeAspect="1"/>
          </p:cNvPicPr>
          <p:nvPr/>
        </p:nvPicPr>
        <p:blipFill rotWithShape="1">
          <a:blip r:embed="rId3"/>
          <a:srcRect t="12607" r="28333" b="21259"/>
          <a:stretch/>
        </p:blipFill>
        <p:spPr>
          <a:xfrm>
            <a:off x="103909" y="577779"/>
            <a:ext cx="8290452" cy="4077271"/>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6BE2C14C-763B-4912-93FA-3E3F0E75C225}"/>
              </a:ext>
            </a:extLst>
          </p:cNvPr>
          <p:cNvSpPr>
            <a:spLocks noGrp="1"/>
          </p:cNvSpPr>
          <p:nvPr>
            <p:ph type="sldNum" sz="quarter" idx="12"/>
          </p:nvPr>
        </p:nvSpPr>
        <p:spPr/>
        <p:txBody>
          <a:bodyPr/>
          <a:lstStyle/>
          <a:p>
            <a:fld id="{39FC74CF-8B03-5D41-97A3-DD76EB0CCB80}" type="slidenum">
              <a:rPr lang="ru-RU" smtClean="0"/>
              <a:t>34</a:t>
            </a:fld>
            <a:endParaRPr lang="ru-RU"/>
          </a:p>
        </p:txBody>
      </p:sp>
      <p:sp>
        <p:nvSpPr>
          <p:cNvPr id="17" name="Rounded Rectangular Callout 10">
            <a:extLst>
              <a:ext uri="{FF2B5EF4-FFF2-40B4-BE49-F238E27FC236}">
                <a16:creationId xmlns:a16="http://schemas.microsoft.com/office/drawing/2014/main" id="{D77A3B99-DE3F-455A-BDE4-C206076E2742}"/>
              </a:ext>
            </a:extLst>
          </p:cNvPr>
          <p:cNvSpPr/>
          <p:nvPr/>
        </p:nvSpPr>
        <p:spPr>
          <a:xfrm>
            <a:off x="4344935" y="3111243"/>
            <a:ext cx="1347492" cy="724122"/>
          </a:xfrm>
          <a:prstGeom prst="wedgeRoundRectCallout">
            <a:avLst>
              <a:gd name="adj1" fmla="val -75349"/>
              <a:gd name="adj2" fmla="val 102860"/>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Selection Field in the child Enquiry</a:t>
            </a:r>
          </a:p>
        </p:txBody>
      </p:sp>
      <p:sp>
        <p:nvSpPr>
          <p:cNvPr id="18" name="Rounded Rectangular Callout 9">
            <a:extLst>
              <a:ext uri="{FF2B5EF4-FFF2-40B4-BE49-F238E27FC236}">
                <a16:creationId xmlns:a16="http://schemas.microsoft.com/office/drawing/2014/main" id="{FA6E58BA-B0FC-4D31-A8DA-325381EB2886}"/>
              </a:ext>
            </a:extLst>
          </p:cNvPr>
          <p:cNvSpPr/>
          <p:nvPr/>
        </p:nvSpPr>
        <p:spPr>
          <a:xfrm>
            <a:off x="2759312" y="3062133"/>
            <a:ext cx="1095670" cy="636230"/>
          </a:xfrm>
          <a:prstGeom prst="wedgeRoundRectCallout">
            <a:avLst>
              <a:gd name="adj1" fmla="val -77908"/>
              <a:gd name="adj2" fmla="val 123239"/>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ID of Child Enquiry</a:t>
            </a:r>
          </a:p>
        </p:txBody>
      </p:sp>
      <p:sp>
        <p:nvSpPr>
          <p:cNvPr id="19" name="Rounded Rectangular Callout 10">
            <a:extLst>
              <a:ext uri="{FF2B5EF4-FFF2-40B4-BE49-F238E27FC236}">
                <a16:creationId xmlns:a16="http://schemas.microsoft.com/office/drawing/2014/main" id="{94FD85CA-615E-4B2D-B88B-550C700D15BE}"/>
              </a:ext>
            </a:extLst>
          </p:cNvPr>
          <p:cNvSpPr/>
          <p:nvPr/>
        </p:nvSpPr>
        <p:spPr>
          <a:xfrm>
            <a:off x="5263658" y="4490771"/>
            <a:ext cx="1347492" cy="509290"/>
          </a:xfrm>
          <a:prstGeom prst="wedgeRoundRectCallout">
            <a:avLst>
              <a:gd name="adj1" fmla="val -78687"/>
              <a:gd name="adj2" fmla="val -85972"/>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Field from parent Enquiry</a:t>
            </a:r>
          </a:p>
        </p:txBody>
      </p:sp>
    </p:spTree>
    <p:extLst>
      <p:ext uri="{BB962C8B-B14F-4D97-AF65-F5344CB8AC3E}">
        <p14:creationId xmlns:p14="http://schemas.microsoft.com/office/powerpoint/2010/main" val="538720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4106F246-737C-4543-BE81-0C420CB90053}"/>
              </a:ext>
            </a:extLst>
          </p:cNvPr>
          <p:cNvPicPr>
            <a:picLocks noChangeAspect="1"/>
          </p:cNvPicPr>
          <p:nvPr/>
        </p:nvPicPr>
        <p:blipFill rotWithShape="1">
          <a:blip r:embed="rId3"/>
          <a:srcRect t="11818" r="56394" b="24070"/>
          <a:stretch/>
        </p:blipFill>
        <p:spPr>
          <a:xfrm>
            <a:off x="169024" y="711048"/>
            <a:ext cx="4449232" cy="348619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5" name="Рисунок 4">
            <a:extLst>
              <a:ext uri="{FF2B5EF4-FFF2-40B4-BE49-F238E27FC236}">
                <a16:creationId xmlns:a16="http://schemas.microsoft.com/office/drawing/2014/main" id="{3564D4E5-5451-4DF1-9877-03A2EE50EE67}"/>
              </a:ext>
            </a:extLst>
          </p:cNvPr>
          <p:cNvPicPr>
            <a:picLocks noChangeAspect="1"/>
          </p:cNvPicPr>
          <p:nvPr/>
        </p:nvPicPr>
        <p:blipFill rotWithShape="1">
          <a:blip r:embed="rId4"/>
          <a:srcRect t="21054" r="24754" b="47404"/>
          <a:stretch/>
        </p:blipFill>
        <p:spPr>
          <a:xfrm>
            <a:off x="2154686" y="3208290"/>
            <a:ext cx="6880485" cy="153712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 Passing Data from Enquiry to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6BE2C14C-763B-4912-93FA-3E3F0E75C225}"/>
              </a:ext>
            </a:extLst>
          </p:cNvPr>
          <p:cNvSpPr>
            <a:spLocks noGrp="1"/>
          </p:cNvSpPr>
          <p:nvPr>
            <p:ph type="sldNum" sz="quarter" idx="12"/>
          </p:nvPr>
        </p:nvSpPr>
        <p:spPr/>
        <p:txBody>
          <a:bodyPr/>
          <a:lstStyle/>
          <a:p>
            <a:fld id="{39FC74CF-8B03-5D41-97A3-DD76EB0CCB80}" type="slidenum">
              <a:rPr lang="ru-RU" smtClean="0"/>
              <a:t>35</a:t>
            </a:fld>
            <a:endParaRPr lang="ru-RU"/>
          </a:p>
        </p:txBody>
      </p:sp>
      <p:sp>
        <p:nvSpPr>
          <p:cNvPr id="17" name="Rounded Rectangular Callout 10">
            <a:extLst>
              <a:ext uri="{FF2B5EF4-FFF2-40B4-BE49-F238E27FC236}">
                <a16:creationId xmlns:a16="http://schemas.microsoft.com/office/drawing/2014/main" id="{D77A3B99-DE3F-455A-BDE4-C206076E2742}"/>
              </a:ext>
            </a:extLst>
          </p:cNvPr>
          <p:cNvSpPr/>
          <p:nvPr/>
        </p:nvSpPr>
        <p:spPr>
          <a:xfrm>
            <a:off x="4387812" y="1297001"/>
            <a:ext cx="1347492" cy="441858"/>
          </a:xfrm>
          <a:prstGeom prst="wedgeRoundRectCallout">
            <a:avLst>
              <a:gd name="adj1" fmla="val -116510"/>
              <a:gd name="adj2" fmla="val 99751"/>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Single Click</a:t>
            </a:r>
          </a:p>
        </p:txBody>
      </p:sp>
      <p:sp>
        <p:nvSpPr>
          <p:cNvPr id="18" name="Rounded Rectangular Callout 9">
            <a:extLst>
              <a:ext uri="{FF2B5EF4-FFF2-40B4-BE49-F238E27FC236}">
                <a16:creationId xmlns:a16="http://schemas.microsoft.com/office/drawing/2014/main" id="{FA6E58BA-B0FC-4D31-A8DA-325381EB2886}"/>
              </a:ext>
            </a:extLst>
          </p:cNvPr>
          <p:cNvSpPr/>
          <p:nvPr/>
        </p:nvSpPr>
        <p:spPr>
          <a:xfrm>
            <a:off x="510419" y="2662356"/>
            <a:ext cx="1413468" cy="830351"/>
          </a:xfrm>
          <a:prstGeom prst="wedgeRoundRectCallout">
            <a:avLst>
              <a:gd name="adj1" fmla="val 86396"/>
              <a:gd name="adj2" fmla="val -124794"/>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Choose variant from dropdown list</a:t>
            </a:r>
          </a:p>
        </p:txBody>
      </p:sp>
      <p:sp>
        <p:nvSpPr>
          <p:cNvPr id="19" name="Rounded Rectangular Callout 10">
            <a:extLst>
              <a:ext uri="{FF2B5EF4-FFF2-40B4-BE49-F238E27FC236}">
                <a16:creationId xmlns:a16="http://schemas.microsoft.com/office/drawing/2014/main" id="{94FD85CA-615E-4B2D-B88B-550C700D15BE}"/>
              </a:ext>
            </a:extLst>
          </p:cNvPr>
          <p:cNvSpPr/>
          <p:nvPr/>
        </p:nvSpPr>
        <p:spPr>
          <a:xfrm>
            <a:off x="6856127" y="2433432"/>
            <a:ext cx="1674810" cy="509290"/>
          </a:xfrm>
          <a:prstGeom prst="wedgeRoundRectCallout">
            <a:avLst>
              <a:gd name="adj1" fmla="val -40864"/>
              <a:gd name="adj2" fmla="val 158325"/>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Account List for chosen customer</a:t>
            </a:r>
          </a:p>
        </p:txBody>
      </p:sp>
      <p:sp>
        <p:nvSpPr>
          <p:cNvPr id="20" name="Line 6">
            <a:extLst>
              <a:ext uri="{FF2B5EF4-FFF2-40B4-BE49-F238E27FC236}">
                <a16:creationId xmlns:a16="http://schemas.microsoft.com/office/drawing/2014/main" id="{78364B2F-B276-492C-936D-35893326E244}"/>
              </a:ext>
            </a:extLst>
          </p:cNvPr>
          <p:cNvSpPr>
            <a:spLocks noChangeShapeType="1"/>
          </p:cNvSpPr>
          <p:nvPr/>
        </p:nvSpPr>
        <p:spPr bwMode="auto">
          <a:xfrm>
            <a:off x="4618257" y="2324812"/>
            <a:ext cx="1413468" cy="83035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199503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65671" y="726430"/>
            <a:ext cx="8076187" cy="3135080"/>
          </a:xfrm>
        </p:spPr>
        <p:txBody>
          <a:bodyPr>
            <a:noAutofit/>
          </a:bodyPr>
          <a:lstStyle/>
          <a:p>
            <a:pPr algn="just">
              <a:spcAft>
                <a:spcPts val="600"/>
              </a:spcAft>
              <a:buBlip>
                <a:blip r:embed="rId4"/>
              </a:buBlip>
            </a:pPr>
            <a:r>
              <a:rPr lang="en-GB" sz="1600" dirty="0">
                <a:latin typeface="Tahoma" panose="020B0604030504040204" pitchFamily="34" charset="0"/>
                <a:ea typeface="Tahoma" panose="020B0604030504040204" pitchFamily="34" charset="0"/>
                <a:cs typeface="Tahoma" panose="020B0604030504040204" pitchFamily="34" charset="0"/>
              </a:rPr>
              <a:t>Create an Enquiry based on the </a:t>
            </a:r>
            <a:r>
              <a:rPr lang="en-GB" sz="1600" b="1" dirty="0">
                <a:latin typeface="Tahoma" panose="020B0604030504040204" pitchFamily="34" charset="0"/>
                <a:ea typeface="Tahoma" panose="020B0604030504040204" pitchFamily="34" charset="0"/>
                <a:cs typeface="Tahoma" panose="020B0604030504040204" pitchFamily="34" charset="0"/>
              </a:rPr>
              <a:t>ACCOUNT</a:t>
            </a:r>
            <a:r>
              <a:rPr lang="en-GB" sz="1600" dirty="0">
                <a:latin typeface="Tahoma" panose="020B0604030504040204" pitchFamily="34" charset="0"/>
                <a:ea typeface="Tahoma" panose="020B0604030504040204" pitchFamily="34" charset="0"/>
                <a:cs typeface="Tahoma" panose="020B0604030504040204" pitchFamily="34" charset="0"/>
              </a:rPr>
              <a:t> application and display the following fields:</a:t>
            </a:r>
          </a:p>
          <a:p>
            <a:pPr marL="0" indent="0" algn="just">
              <a:spcAft>
                <a:spcPts val="600"/>
              </a:spcAft>
              <a:buNone/>
            </a:pPr>
            <a:r>
              <a:rPr lang="en-GB" sz="1600" dirty="0">
                <a:latin typeface="Tahoma" panose="020B0604030504040204" pitchFamily="34" charset="0"/>
                <a:ea typeface="Tahoma" panose="020B0604030504040204" pitchFamily="34" charset="0"/>
                <a:cs typeface="Tahoma" panose="020B0604030504040204" pitchFamily="34" charset="0"/>
              </a:rPr>
              <a:t>	CUSTOMER, MNEMONIC, CATEGORY and CURRENCY</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Create an </a:t>
            </a:r>
            <a:r>
              <a:rPr lang="en-GB" sz="1600" dirty="0">
                <a:latin typeface="Tahoma" panose="020B0604030504040204" pitchFamily="34" charset="0"/>
                <a:ea typeface="Tahoma" panose="020B0604030504040204" pitchFamily="34" charset="0"/>
                <a:cs typeface="Tahoma" panose="020B0604030504040204" pitchFamily="34" charset="0"/>
              </a:rPr>
              <a:t>Enquiry</a:t>
            </a:r>
            <a:r>
              <a:rPr lang="en-US" sz="1600" dirty="0">
                <a:latin typeface="Tahoma" panose="020B0604030504040204" pitchFamily="34" charset="0"/>
                <a:ea typeface="Tahoma" panose="020B0604030504040204" pitchFamily="34" charset="0"/>
                <a:cs typeface="Tahoma" panose="020B0604030504040204" pitchFamily="34" charset="0"/>
              </a:rPr>
              <a:t> based on the </a:t>
            </a:r>
            <a:r>
              <a:rPr lang="en-US" sz="1600" b="1" dirty="0">
                <a:latin typeface="Tahoma" panose="020B0604030504040204" pitchFamily="34" charset="0"/>
                <a:ea typeface="Tahoma" panose="020B0604030504040204" pitchFamily="34" charset="0"/>
                <a:cs typeface="Tahoma" panose="020B0604030504040204" pitchFamily="34" charset="0"/>
              </a:rPr>
              <a:t>FUNDS.TRANSFER </a:t>
            </a:r>
            <a:r>
              <a:rPr lang="en-US" sz="1600" dirty="0">
                <a:latin typeface="Tahoma" panose="020B0604030504040204" pitchFamily="34" charset="0"/>
                <a:ea typeface="Tahoma" panose="020B0604030504040204" pitchFamily="34" charset="0"/>
                <a:cs typeface="Tahoma" panose="020B0604030504040204" pitchFamily="34" charset="0"/>
              </a:rPr>
              <a:t>application which displays the following fields:</a:t>
            </a:r>
          </a:p>
          <a:p>
            <a:pPr marL="0" indent="0" algn="just">
              <a:spcAft>
                <a:spcPts val="600"/>
              </a:spcAft>
              <a:buNone/>
            </a:pPr>
            <a:r>
              <a:rPr lang="en-US" sz="1600" dirty="0">
                <a:latin typeface="Tahoma" panose="020B0604030504040204" pitchFamily="34" charset="0"/>
                <a:ea typeface="Tahoma" panose="020B0604030504040204" pitchFamily="34" charset="0"/>
                <a:cs typeface="Tahoma" panose="020B0604030504040204" pitchFamily="34" charset="0"/>
              </a:rPr>
              <a:t>	TRANSACTION.TYPE, DEBIT.ACCT.NO, DEBIT.CURRENCY, DEBIT.AMOUNT, CREDIT.ACCT.NO and CREDIT.CURRENCY</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The user should be able to view the FT details of a particular account from the account enquiry: View Debit Details (FT field DEBIT.ACCT.NO) and View Credit Details (FT field CREDIT.ACCT.NO)  </a:t>
            </a: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- 3</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0EB0E956-2C76-450E-A856-7D69E9505168}"/>
              </a:ext>
            </a:extLst>
          </p:cNvPr>
          <p:cNvSpPr>
            <a:spLocks noGrp="1"/>
          </p:cNvSpPr>
          <p:nvPr>
            <p:ph type="sldNum" sz="quarter" idx="12"/>
          </p:nvPr>
        </p:nvSpPr>
        <p:spPr/>
        <p:txBody>
          <a:bodyPr/>
          <a:lstStyle/>
          <a:p>
            <a:fld id="{39FC74CF-8B03-5D41-97A3-DD76EB0CCB80}" type="slidenum">
              <a:rPr lang="ru-RU" smtClean="0"/>
              <a:t>36</a:t>
            </a:fld>
            <a:endParaRPr lang="ru-RU"/>
          </a:p>
        </p:txBody>
      </p:sp>
    </p:spTree>
    <p:extLst>
      <p:ext uri="{BB962C8B-B14F-4D97-AF65-F5344CB8AC3E}">
        <p14:creationId xmlns:p14="http://schemas.microsoft.com/office/powerpoint/2010/main" val="3723866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Context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Содержимое 2">
            <a:extLst>
              <a:ext uri="{FF2B5EF4-FFF2-40B4-BE49-F238E27FC236}">
                <a16:creationId xmlns:a16="http://schemas.microsoft.com/office/drawing/2014/main" id="{C48A3FEB-D9FD-4F65-829D-EEC02B0AF5FB}"/>
              </a:ext>
            </a:extLst>
          </p:cNvPr>
          <p:cNvSpPr>
            <a:spLocks noGrp="1"/>
          </p:cNvSpPr>
          <p:nvPr>
            <p:ph idx="1"/>
          </p:nvPr>
        </p:nvSpPr>
        <p:spPr>
          <a:xfrm>
            <a:off x="216849" y="941640"/>
            <a:ext cx="8182708" cy="3260220"/>
          </a:xfrm>
        </p:spPr>
        <p:txBody>
          <a:bodyPr>
            <a:no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Enquiries may be launched as Context Enquiries. They supply the ENQUIRY with context sensitive data obtained from the contract currently being edited, replacing the need to specify ENQUIRY selection criteria via the ENQUIRY selection screen</a:t>
            </a:r>
            <a:r>
              <a:rPr lang="en-GB" sz="1600" dirty="0">
                <a:latin typeface="Tahoma" panose="020B0604030504040204" pitchFamily="34" charset="0"/>
                <a:ea typeface="Tahoma" panose="020B0604030504040204" pitchFamily="34" charset="0"/>
                <a:cs typeface="Tahoma" panose="020B0604030504040204" pitchFamily="34" charset="0"/>
              </a:rPr>
              <a:t> </a:t>
            </a:r>
            <a:endParaRPr 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Context Enquiries are defined using the </a:t>
            </a:r>
            <a:r>
              <a:rPr lang="en-US" sz="1600" b="1" dirty="0">
                <a:latin typeface="Tahoma" panose="020B0604030504040204" pitchFamily="34" charset="0"/>
                <a:ea typeface="Tahoma" panose="020B0604030504040204" pitchFamily="34" charset="0"/>
                <a:cs typeface="Tahoma" panose="020B0604030504040204" pitchFamily="34" charset="0"/>
              </a:rPr>
              <a:t>CONTEXT.ENQUIRY </a:t>
            </a:r>
            <a:r>
              <a:rPr lang="en-US" sz="1600" dirty="0">
                <a:latin typeface="Tahoma" panose="020B0604030504040204" pitchFamily="34" charset="0"/>
                <a:ea typeface="Tahoma" panose="020B0604030504040204" pitchFamily="34" charset="0"/>
                <a:cs typeface="Tahoma" panose="020B0604030504040204" pitchFamily="34" charset="0"/>
              </a:rPr>
              <a:t>application. This application is used to define enquiries that are linked either to applications, versions or specific fields within applications or versions:</a:t>
            </a:r>
          </a:p>
        </p:txBody>
      </p:sp>
      <p:sp>
        <p:nvSpPr>
          <p:cNvPr id="3" name="Номер слайда 2">
            <a:extLst>
              <a:ext uri="{FF2B5EF4-FFF2-40B4-BE49-F238E27FC236}">
                <a16:creationId xmlns:a16="http://schemas.microsoft.com/office/drawing/2014/main" id="{24B3781F-BC7E-4C71-903E-38F12F08E896}"/>
              </a:ext>
            </a:extLst>
          </p:cNvPr>
          <p:cNvSpPr>
            <a:spLocks noGrp="1"/>
          </p:cNvSpPr>
          <p:nvPr>
            <p:ph type="sldNum" sz="quarter" idx="12"/>
          </p:nvPr>
        </p:nvSpPr>
        <p:spPr/>
        <p:txBody>
          <a:bodyPr/>
          <a:lstStyle/>
          <a:p>
            <a:fld id="{39FC74CF-8B03-5D41-97A3-DD76EB0CCB80}" type="slidenum">
              <a:rPr lang="ru-RU" smtClean="0"/>
              <a:t>37</a:t>
            </a:fld>
            <a:endParaRPr lang="ru-RU"/>
          </a:p>
        </p:txBody>
      </p:sp>
    </p:spTree>
    <p:extLst>
      <p:ext uri="{BB962C8B-B14F-4D97-AF65-F5344CB8AC3E}">
        <p14:creationId xmlns:p14="http://schemas.microsoft.com/office/powerpoint/2010/main" val="159940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A1B4638C-3DE3-4C00-942F-836A741B6221}"/>
              </a:ext>
            </a:extLst>
          </p:cNvPr>
          <p:cNvPicPr>
            <a:picLocks noChangeAspect="1"/>
          </p:cNvPicPr>
          <p:nvPr/>
        </p:nvPicPr>
        <p:blipFill rotWithShape="1">
          <a:blip r:embed="rId3"/>
          <a:srcRect l="2295" t="22911" r="9453" b="3967"/>
          <a:stretch/>
        </p:blipFill>
        <p:spPr>
          <a:xfrm>
            <a:off x="4425378" y="1352035"/>
            <a:ext cx="4200211" cy="376097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Context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Содержимое 2">
            <a:extLst>
              <a:ext uri="{FF2B5EF4-FFF2-40B4-BE49-F238E27FC236}">
                <a16:creationId xmlns:a16="http://schemas.microsoft.com/office/drawing/2014/main" id="{C48A3FEB-D9FD-4F65-829D-EEC02B0AF5FB}"/>
              </a:ext>
            </a:extLst>
          </p:cNvPr>
          <p:cNvSpPr>
            <a:spLocks noGrp="1"/>
          </p:cNvSpPr>
          <p:nvPr>
            <p:ph idx="1"/>
          </p:nvPr>
        </p:nvSpPr>
        <p:spPr>
          <a:xfrm>
            <a:off x="0" y="598753"/>
            <a:ext cx="9015045" cy="3260220"/>
          </a:xfrm>
        </p:spPr>
        <p:txBody>
          <a:bodyPr>
            <a:noAutofit/>
          </a:bodyPr>
          <a:lstStyle/>
          <a:p>
            <a:pPr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If a Context-sensitive ENQUIRY is linked to a file using the </a:t>
            </a:r>
            <a:r>
              <a:rPr lang="en-US" sz="1600" b="1" dirty="0">
                <a:latin typeface="Tahoma" panose="020B0604030504040204" pitchFamily="34" charset="0"/>
                <a:ea typeface="Tahoma" panose="020B0604030504040204" pitchFamily="34" charset="0"/>
                <a:cs typeface="Tahoma" panose="020B0604030504040204" pitchFamily="34" charset="0"/>
              </a:rPr>
              <a:t>CONTEXT.ENQUIRY </a:t>
            </a:r>
            <a:r>
              <a:rPr lang="en-US" sz="1600" dirty="0">
                <a:latin typeface="Tahoma" panose="020B0604030504040204" pitchFamily="34" charset="0"/>
                <a:ea typeface="Tahoma" panose="020B0604030504040204" pitchFamily="34" charset="0"/>
                <a:cs typeface="Tahoma" panose="020B0604030504040204" pitchFamily="34" charset="0"/>
              </a:rPr>
              <a:t>application, it appears in the drop-down ‘ENQUIRY’ menu and can be selected from there. When launched, the results of the ENQUIRY will be displayed in a separate window:</a:t>
            </a:r>
          </a:p>
        </p:txBody>
      </p:sp>
      <p:sp>
        <p:nvSpPr>
          <p:cNvPr id="3" name="Номер слайда 2">
            <a:extLst>
              <a:ext uri="{FF2B5EF4-FFF2-40B4-BE49-F238E27FC236}">
                <a16:creationId xmlns:a16="http://schemas.microsoft.com/office/drawing/2014/main" id="{029B110C-8342-4107-BEDF-6AABCACFA727}"/>
              </a:ext>
            </a:extLst>
          </p:cNvPr>
          <p:cNvSpPr>
            <a:spLocks noGrp="1"/>
          </p:cNvSpPr>
          <p:nvPr>
            <p:ph type="sldNum" sz="quarter" idx="12"/>
          </p:nvPr>
        </p:nvSpPr>
        <p:spPr/>
        <p:txBody>
          <a:bodyPr/>
          <a:lstStyle/>
          <a:p>
            <a:fld id="{39FC74CF-8B03-5D41-97A3-DD76EB0CCB80}" type="slidenum">
              <a:rPr lang="ru-RU" smtClean="0"/>
              <a:t>38</a:t>
            </a:fld>
            <a:endParaRPr lang="ru-RU"/>
          </a:p>
        </p:txBody>
      </p:sp>
      <p:pic>
        <p:nvPicPr>
          <p:cNvPr id="6" name="Рисунок 5">
            <a:extLst>
              <a:ext uri="{FF2B5EF4-FFF2-40B4-BE49-F238E27FC236}">
                <a16:creationId xmlns:a16="http://schemas.microsoft.com/office/drawing/2014/main" id="{98BEEFBB-F29B-409D-8B9E-D9549C131340}"/>
              </a:ext>
            </a:extLst>
          </p:cNvPr>
          <p:cNvPicPr>
            <a:picLocks noChangeAspect="1"/>
          </p:cNvPicPr>
          <p:nvPr/>
        </p:nvPicPr>
        <p:blipFill rotWithShape="1">
          <a:blip r:embed="rId9"/>
          <a:srcRect l="2191" t="21308" r="57326" b="38234"/>
          <a:stretch/>
        </p:blipFill>
        <p:spPr>
          <a:xfrm>
            <a:off x="169612" y="2127826"/>
            <a:ext cx="3701743" cy="197157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4" name="Rounded Rectangular Callout 5">
            <a:extLst>
              <a:ext uri="{FF2B5EF4-FFF2-40B4-BE49-F238E27FC236}">
                <a16:creationId xmlns:a16="http://schemas.microsoft.com/office/drawing/2014/main" id="{76041F7C-4D97-459D-99CB-EFC4AA2F0876}"/>
              </a:ext>
            </a:extLst>
          </p:cNvPr>
          <p:cNvSpPr/>
          <p:nvPr/>
        </p:nvSpPr>
        <p:spPr>
          <a:xfrm>
            <a:off x="507240" y="4071153"/>
            <a:ext cx="1669897" cy="696110"/>
          </a:xfrm>
          <a:prstGeom prst="wedgeRoundRectCallout">
            <a:avLst>
              <a:gd name="adj1" fmla="val 60992"/>
              <a:gd name="adj2" fmla="val -137997"/>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kumimoji="0" lang="en-US" sz="1200" b="0" i="0" u="none" strike="noStrike" kern="1200" cap="none" spc="0" normalizeH="0" baseline="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Selection Fiel</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d from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Enquery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It will be filled by record ID</a:t>
            </a:r>
            <a:endParaRPr kumimoji="0" lang="en-US" sz="1200" b="0" i="0" u="none" strike="noStrike" kern="1200" cap="none" spc="0" normalizeH="0" baseline="0" noProof="0" dirty="0">
              <a:ln>
                <a:noFill/>
              </a:ln>
              <a:solidFill>
                <a:srgbClr val="000000"/>
              </a:solidFill>
              <a:effectLst/>
              <a:uLnTx/>
              <a:uFillTx/>
              <a:latin typeface="Arial"/>
            </a:endParaRPr>
          </a:p>
        </p:txBody>
      </p:sp>
      <p:sp>
        <p:nvSpPr>
          <p:cNvPr id="17" name="Line 6">
            <a:extLst>
              <a:ext uri="{FF2B5EF4-FFF2-40B4-BE49-F238E27FC236}">
                <a16:creationId xmlns:a16="http://schemas.microsoft.com/office/drawing/2014/main" id="{14731AE9-ECAF-4FD3-AE5A-14E921965D9D}"/>
              </a:ext>
            </a:extLst>
          </p:cNvPr>
          <p:cNvSpPr>
            <a:spLocks noChangeShapeType="1"/>
          </p:cNvSpPr>
          <p:nvPr/>
        </p:nvSpPr>
        <p:spPr bwMode="auto">
          <a:xfrm flipV="1">
            <a:off x="1772555" y="1537400"/>
            <a:ext cx="2869783" cy="771456"/>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Line 6">
            <a:extLst>
              <a:ext uri="{FF2B5EF4-FFF2-40B4-BE49-F238E27FC236}">
                <a16:creationId xmlns:a16="http://schemas.microsoft.com/office/drawing/2014/main" id="{F9A33E2D-E369-4A51-A5B6-D5361F1642BD}"/>
              </a:ext>
            </a:extLst>
          </p:cNvPr>
          <p:cNvSpPr>
            <a:spLocks noChangeShapeType="1"/>
          </p:cNvSpPr>
          <p:nvPr/>
        </p:nvSpPr>
        <p:spPr bwMode="auto">
          <a:xfrm flipV="1">
            <a:off x="3697793" y="3046330"/>
            <a:ext cx="2826385" cy="15808"/>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3" name="Rounded Rectangular Callout 5">
            <a:extLst>
              <a:ext uri="{FF2B5EF4-FFF2-40B4-BE49-F238E27FC236}">
                <a16:creationId xmlns:a16="http://schemas.microsoft.com/office/drawing/2014/main" id="{ADE09BE5-2809-45D6-903F-8472219931E9}"/>
              </a:ext>
            </a:extLst>
          </p:cNvPr>
          <p:cNvSpPr/>
          <p:nvPr/>
        </p:nvSpPr>
        <p:spPr>
          <a:xfrm>
            <a:off x="1772554" y="1378856"/>
            <a:ext cx="1455738" cy="696109"/>
          </a:xfrm>
          <a:prstGeom prst="wedgeRoundRectCallout">
            <a:avLst>
              <a:gd name="adj1" fmla="val -50105"/>
              <a:gd name="adj2" fmla="val 74198"/>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lang="en-US" sz="1200" noProof="0" dirty="0">
                <a:solidFill>
                  <a:srgbClr val="000000"/>
                </a:solidFill>
                <a:latin typeface="Tahoma" panose="020B0604030504040204" pitchFamily="34" charset="0"/>
                <a:ea typeface="Tahoma" panose="020B0604030504040204" pitchFamily="34" charset="0"/>
                <a:cs typeface="Tahoma" panose="020B0604030504040204" pitchFamily="34" charset="0"/>
              </a:rPr>
              <a:t>Name of application</a:t>
            </a:r>
            <a:endParaRPr kumimoji="0" lang="en-US" sz="1200" b="0" i="0" u="none" strike="noStrike" kern="120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65372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70BF662-07D5-45AA-888D-5283204F54DA}"/>
              </a:ext>
            </a:extLst>
          </p:cNvPr>
          <p:cNvPicPr>
            <a:picLocks noChangeAspect="1"/>
          </p:cNvPicPr>
          <p:nvPr/>
        </p:nvPicPr>
        <p:blipFill rotWithShape="1">
          <a:blip r:embed="rId3"/>
          <a:srcRect b="3794"/>
          <a:stretch/>
        </p:blipFill>
        <p:spPr>
          <a:xfrm>
            <a:off x="202420" y="1474754"/>
            <a:ext cx="4369579" cy="316758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Context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Содержимое 2">
            <a:extLst>
              <a:ext uri="{FF2B5EF4-FFF2-40B4-BE49-F238E27FC236}">
                <a16:creationId xmlns:a16="http://schemas.microsoft.com/office/drawing/2014/main" id="{C48A3FEB-D9FD-4F65-829D-EEC02B0AF5FB}"/>
              </a:ext>
            </a:extLst>
          </p:cNvPr>
          <p:cNvSpPr>
            <a:spLocks noGrp="1"/>
          </p:cNvSpPr>
          <p:nvPr>
            <p:ph idx="1"/>
          </p:nvPr>
        </p:nvSpPr>
        <p:spPr>
          <a:xfrm>
            <a:off x="0" y="598753"/>
            <a:ext cx="9015045" cy="3260220"/>
          </a:xfrm>
        </p:spPr>
        <p:txBody>
          <a:bodyPr>
            <a:noAutofit/>
          </a:bodyPr>
          <a:lstStyle/>
          <a:p>
            <a:pPr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Where a file name (and optionally version) and a field is specified in the record ID of </a:t>
            </a:r>
            <a:r>
              <a:rPr lang="en-US" sz="1600" b="1" dirty="0">
                <a:latin typeface="Tahoma" panose="020B0604030504040204" pitchFamily="34" charset="0"/>
                <a:ea typeface="Tahoma" panose="020B0604030504040204" pitchFamily="34" charset="0"/>
                <a:cs typeface="Tahoma" panose="020B0604030504040204" pitchFamily="34" charset="0"/>
              </a:rPr>
              <a:t>CONTEXT.ENQUIRY </a:t>
            </a:r>
            <a:r>
              <a:rPr lang="en-US" sz="1600" dirty="0">
                <a:latin typeface="Tahoma" panose="020B0604030504040204" pitchFamily="34" charset="0"/>
                <a:ea typeface="Tahoma" panose="020B0604030504040204" pitchFamily="34" charset="0"/>
                <a:cs typeface="Tahoma" panose="020B0604030504040204" pitchFamily="34" charset="0"/>
              </a:rPr>
              <a:t>application, then this record pertains to the context sensitive enquiries that are available for the field:</a:t>
            </a:r>
          </a:p>
        </p:txBody>
      </p:sp>
      <p:sp>
        <p:nvSpPr>
          <p:cNvPr id="3" name="Номер слайда 2">
            <a:extLst>
              <a:ext uri="{FF2B5EF4-FFF2-40B4-BE49-F238E27FC236}">
                <a16:creationId xmlns:a16="http://schemas.microsoft.com/office/drawing/2014/main" id="{AFC2958A-E9C0-4AC7-8024-9281AC4E28E8}"/>
              </a:ext>
            </a:extLst>
          </p:cNvPr>
          <p:cNvSpPr>
            <a:spLocks noGrp="1"/>
          </p:cNvSpPr>
          <p:nvPr>
            <p:ph type="sldNum" sz="quarter" idx="12"/>
          </p:nvPr>
        </p:nvSpPr>
        <p:spPr/>
        <p:txBody>
          <a:bodyPr/>
          <a:lstStyle/>
          <a:p>
            <a:fld id="{39FC74CF-8B03-5D41-97A3-DD76EB0CCB80}" type="slidenum">
              <a:rPr lang="ru-RU" smtClean="0"/>
              <a:t>39</a:t>
            </a:fld>
            <a:endParaRPr lang="ru-RU"/>
          </a:p>
        </p:txBody>
      </p:sp>
      <p:sp>
        <p:nvSpPr>
          <p:cNvPr id="17" name="Rounded Rectangular Callout 5">
            <a:extLst>
              <a:ext uri="{FF2B5EF4-FFF2-40B4-BE49-F238E27FC236}">
                <a16:creationId xmlns:a16="http://schemas.microsoft.com/office/drawing/2014/main" id="{C12C6F54-EB86-47CE-8564-D07EF894BD63}"/>
              </a:ext>
            </a:extLst>
          </p:cNvPr>
          <p:cNvSpPr/>
          <p:nvPr/>
        </p:nvSpPr>
        <p:spPr>
          <a:xfrm>
            <a:off x="202420" y="1810310"/>
            <a:ext cx="1455738" cy="329991"/>
          </a:xfrm>
          <a:prstGeom prst="wedgeRoundRectCallout">
            <a:avLst>
              <a:gd name="adj1" fmla="val 57575"/>
              <a:gd name="adj2" fmla="val -77370"/>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kumimoji="0" lang="en-US" sz="1200" b="0" i="0" u="none" strike="noStrike" kern="1200" cap="none" spc="0" normalizeH="0" baseline="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Application name</a:t>
            </a:r>
            <a:endParaRPr kumimoji="0" lang="en-US" sz="1200" b="0" i="0" u="none" strike="noStrike" kern="1200" cap="none" spc="0" normalizeH="0" baseline="0" noProof="0" dirty="0">
              <a:ln>
                <a:noFill/>
              </a:ln>
              <a:solidFill>
                <a:srgbClr val="000000"/>
              </a:solidFill>
              <a:effectLst/>
              <a:uLnTx/>
              <a:uFillTx/>
              <a:latin typeface="Arial"/>
            </a:endParaRPr>
          </a:p>
        </p:txBody>
      </p:sp>
      <p:pic>
        <p:nvPicPr>
          <p:cNvPr id="8" name="Рисунок 7">
            <a:extLst>
              <a:ext uri="{FF2B5EF4-FFF2-40B4-BE49-F238E27FC236}">
                <a16:creationId xmlns:a16="http://schemas.microsoft.com/office/drawing/2014/main" id="{15673963-4FDF-4C2A-8236-AFC243F6F6CD}"/>
              </a:ext>
            </a:extLst>
          </p:cNvPr>
          <p:cNvPicPr>
            <a:picLocks noChangeAspect="1"/>
          </p:cNvPicPr>
          <p:nvPr/>
        </p:nvPicPr>
        <p:blipFill>
          <a:blip r:embed="rId9"/>
          <a:stretch>
            <a:fillRect/>
          </a:stretch>
        </p:blipFill>
        <p:spPr>
          <a:xfrm>
            <a:off x="4774419" y="1089834"/>
            <a:ext cx="3460971" cy="356521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9" name="Line 6">
            <a:extLst>
              <a:ext uri="{FF2B5EF4-FFF2-40B4-BE49-F238E27FC236}">
                <a16:creationId xmlns:a16="http://schemas.microsoft.com/office/drawing/2014/main" id="{BDCFB133-18B3-48A7-8F94-CC475ACB6177}"/>
              </a:ext>
            </a:extLst>
          </p:cNvPr>
          <p:cNvSpPr>
            <a:spLocks noChangeShapeType="1"/>
          </p:cNvSpPr>
          <p:nvPr/>
        </p:nvSpPr>
        <p:spPr bwMode="auto">
          <a:xfrm>
            <a:off x="4145973" y="2660073"/>
            <a:ext cx="3771900" cy="1475509"/>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Rounded Rectangular Callout 5">
            <a:extLst>
              <a:ext uri="{FF2B5EF4-FFF2-40B4-BE49-F238E27FC236}">
                <a16:creationId xmlns:a16="http://schemas.microsoft.com/office/drawing/2014/main" id="{CC274B0B-7EBA-4FAB-84FF-4FAE6D3B94CE}"/>
              </a:ext>
            </a:extLst>
          </p:cNvPr>
          <p:cNvSpPr/>
          <p:nvPr/>
        </p:nvSpPr>
        <p:spPr>
          <a:xfrm>
            <a:off x="2887662" y="1747471"/>
            <a:ext cx="1455738" cy="329992"/>
          </a:xfrm>
          <a:prstGeom prst="wedgeRoundRectCallout">
            <a:avLst>
              <a:gd name="adj1" fmla="val -68052"/>
              <a:gd name="adj2" fmla="val -56055"/>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kumimoji="0" lang="en-US" sz="1200" b="0" i="0" u="none" strike="noStrike" kern="1200" cap="none" spc="0" normalizeH="0" baseline="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Field name</a:t>
            </a:r>
            <a:endParaRPr kumimoji="0" lang="en-US" sz="1200" b="0" i="0" u="none" strike="noStrike" kern="1200" cap="none" spc="0" normalizeH="0" baseline="0" noProof="0" dirty="0">
              <a:ln>
                <a:noFill/>
              </a:ln>
              <a:solidFill>
                <a:srgbClr val="000000"/>
              </a:solidFill>
              <a:effectLst/>
              <a:uLnTx/>
              <a:uFillTx/>
              <a:latin typeface="Arial"/>
            </a:endParaRPr>
          </a:p>
        </p:txBody>
      </p:sp>
      <p:pic>
        <p:nvPicPr>
          <p:cNvPr id="23" name="Рисунок 22">
            <a:extLst>
              <a:ext uri="{FF2B5EF4-FFF2-40B4-BE49-F238E27FC236}">
                <a16:creationId xmlns:a16="http://schemas.microsoft.com/office/drawing/2014/main" id="{FE17A537-0C75-41D7-B1D7-07FC1BD2CCDB}"/>
              </a:ext>
            </a:extLst>
          </p:cNvPr>
          <p:cNvPicPr>
            <a:picLocks noChangeAspect="1"/>
          </p:cNvPicPr>
          <p:nvPr/>
        </p:nvPicPr>
        <p:blipFill rotWithShape="1">
          <a:blip r:embed="rId10"/>
          <a:srcRect l="3294" t="25849" b="31379"/>
          <a:stretch/>
        </p:blipFill>
        <p:spPr>
          <a:xfrm>
            <a:off x="5748131" y="2025971"/>
            <a:ext cx="3231909" cy="81019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4" name="Line 6">
            <a:extLst>
              <a:ext uri="{FF2B5EF4-FFF2-40B4-BE49-F238E27FC236}">
                <a16:creationId xmlns:a16="http://schemas.microsoft.com/office/drawing/2014/main" id="{0D2F2852-CA96-47AD-8B8F-951FA4C869E0}"/>
              </a:ext>
            </a:extLst>
          </p:cNvPr>
          <p:cNvSpPr>
            <a:spLocks noChangeShapeType="1"/>
          </p:cNvSpPr>
          <p:nvPr/>
        </p:nvSpPr>
        <p:spPr bwMode="auto">
          <a:xfrm flipV="1">
            <a:off x="8029070" y="2889023"/>
            <a:ext cx="657730" cy="116464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334110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DB70B28-6340-473E-AB10-E30AC07778E6}"/>
              </a:ext>
            </a:extLst>
          </p:cNvPr>
          <p:cNvPicPr>
            <a:picLocks noChangeAspect="1"/>
          </p:cNvPicPr>
          <p:nvPr/>
        </p:nvPicPr>
        <p:blipFill>
          <a:blip r:embed="rId3"/>
          <a:stretch>
            <a:fillRect/>
          </a:stretch>
        </p:blipFill>
        <p:spPr>
          <a:xfrm>
            <a:off x="-17694" y="3281548"/>
            <a:ext cx="9144000" cy="141619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6" name="Рисунок 5">
            <a:extLst>
              <a:ext uri="{FF2B5EF4-FFF2-40B4-BE49-F238E27FC236}">
                <a16:creationId xmlns:a16="http://schemas.microsoft.com/office/drawing/2014/main" id="{DB10DB91-DF2E-4E75-96B4-1538E16A9992}"/>
              </a:ext>
            </a:extLst>
          </p:cNvPr>
          <p:cNvPicPr>
            <a:picLocks noChangeAspect="1"/>
          </p:cNvPicPr>
          <p:nvPr/>
        </p:nvPicPr>
        <p:blipFill rotWithShape="1">
          <a:blip r:embed="rId4"/>
          <a:srcRect r="1122" b="10899"/>
          <a:stretch/>
        </p:blipFill>
        <p:spPr>
          <a:xfrm>
            <a:off x="-1" y="888817"/>
            <a:ext cx="9142212" cy="179170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How to view information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3" name="Rounded Rectangular Callout 1">
            <a:extLst>
              <a:ext uri="{FF2B5EF4-FFF2-40B4-BE49-F238E27FC236}">
                <a16:creationId xmlns:a16="http://schemas.microsoft.com/office/drawing/2014/main" id="{05A88555-B9E3-4D98-BB76-47A1603302A6}"/>
              </a:ext>
            </a:extLst>
          </p:cNvPr>
          <p:cNvSpPr/>
          <p:nvPr/>
        </p:nvSpPr>
        <p:spPr>
          <a:xfrm>
            <a:off x="2507230" y="1614689"/>
            <a:ext cx="1233940" cy="935848"/>
          </a:xfrm>
          <a:prstGeom prst="wedgeRoundRectCallout">
            <a:avLst>
              <a:gd name="adj1" fmla="val -97262"/>
              <a:gd name="adj2" fmla="val -80184"/>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List all Authorized Records</a:t>
            </a:r>
          </a:p>
        </p:txBody>
      </p:sp>
      <p:sp>
        <p:nvSpPr>
          <p:cNvPr id="25" name="Rounded Rectangular Callout 12">
            <a:extLst>
              <a:ext uri="{FF2B5EF4-FFF2-40B4-BE49-F238E27FC236}">
                <a16:creationId xmlns:a16="http://schemas.microsoft.com/office/drawing/2014/main" id="{132BF831-88B6-4DBB-BE00-6D2CA840028F}"/>
              </a:ext>
            </a:extLst>
          </p:cNvPr>
          <p:cNvSpPr/>
          <p:nvPr/>
        </p:nvSpPr>
        <p:spPr>
          <a:xfrm>
            <a:off x="4974745" y="3691943"/>
            <a:ext cx="1623971" cy="952794"/>
          </a:xfrm>
          <a:prstGeom prst="wedgeRoundRectCallout">
            <a:avLst>
              <a:gd name="adj1" fmla="val -227258"/>
              <a:gd name="adj2" fmla="val -73295"/>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List records based on a selection criteria</a:t>
            </a:r>
          </a:p>
        </p:txBody>
      </p:sp>
      <p:sp>
        <p:nvSpPr>
          <p:cNvPr id="16" name="TextBox 15">
            <a:extLst>
              <a:ext uri="{FF2B5EF4-FFF2-40B4-BE49-F238E27FC236}">
                <a16:creationId xmlns:a16="http://schemas.microsoft.com/office/drawing/2014/main" id="{DFD83262-6CF5-4CCB-A301-6D5D503D166A}"/>
              </a:ext>
            </a:extLst>
          </p:cNvPr>
          <p:cNvSpPr txBox="1"/>
          <p:nvPr/>
        </p:nvSpPr>
        <p:spPr>
          <a:xfrm>
            <a:off x="-35389" y="524125"/>
            <a:ext cx="7908595" cy="369332"/>
          </a:xfrm>
          <a:prstGeom prst="rect">
            <a:avLst/>
          </a:prstGeom>
          <a:noFill/>
        </p:spPr>
        <p:txBody>
          <a:bodyPr wrap="square">
            <a:spAutoFit/>
          </a:bodyPr>
          <a:lstStyle/>
          <a:p>
            <a:r>
              <a:rPr lang="en-US" dirty="0">
                <a:latin typeface="Arial" pitchFamily="34" charset="0"/>
              </a:rPr>
              <a:t>To view data from an application , you can do a LIST (L) of all the records</a:t>
            </a:r>
            <a:r>
              <a:rPr lang="ru-RU" dirty="0">
                <a:latin typeface="Arial" pitchFamily="34" charset="0"/>
              </a:rPr>
              <a:t>:</a:t>
            </a:r>
            <a:endParaRPr lang="ru-RU" dirty="0"/>
          </a:p>
        </p:txBody>
      </p:sp>
      <p:sp>
        <p:nvSpPr>
          <p:cNvPr id="18" name="TextBox 17">
            <a:extLst>
              <a:ext uri="{FF2B5EF4-FFF2-40B4-BE49-F238E27FC236}">
                <a16:creationId xmlns:a16="http://schemas.microsoft.com/office/drawing/2014/main" id="{97AC46D9-D756-4E6E-B630-D4C0888B6159}"/>
              </a:ext>
            </a:extLst>
          </p:cNvPr>
          <p:cNvSpPr txBox="1"/>
          <p:nvPr/>
        </p:nvSpPr>
        <p:spPr>
          <a:xfrm>
            <a:off x="-35389" y="2685444"/>
            <a:ext cx="9134156" cy="646331"/>
          </a:xfrm>
          <a:prstGeom prst="rect">
            <a:avLst/>
          </a:prstGeom>
          <a:noFill/>
        </p:spPr>
        <p:txBody>
          <a:bodyPr wrap="square">
            <a:spAutoFit/>
          </a:bodyPr>
          <a:lstStyle/>
          <a:p>
            <a:pPr algn="just"/>
            <a:r>
              <a:rPr lang="en-GB" dirty="0">
                <a:latin typeface="Arial" pitchFamily="34" charset="0"/>
              </a:rPr>
              <a:t>The LONG LIST (L L) function allows you to specify a selection criteria before the list of records are displayed to you</a:t>
            </a:r>
            <a:r>
              <a:rPr lang="ru-RU" dirty="0">
                <a:latin typeface="Arial" pitchFamily="34" charset="0"/>
              </a:rPr>
              <a:t>:</a:t>
            </a:r>
            <a:endParaRPr lang="en-GB" dirty="0">
              <a:latin typeface="Arial" pitchFamily="34" charset="0"/>
            </a:endParaRPr>
          </a:p>
        </p:txBody>
      </p:sp>
      <p:sp>
        <p:nvSpPr>
          <p:cNvPr id="3" name="Номер слайда 2">
            <a:extLst>
              <a:ext uri="{FF2B5EF4-FFF2-40B4-BE49-F238E27FC236}">
                <a16:creationId xmlns:a16="http://schemas.microsoft.com/office/drawing/2014/main" id="{BF57F9E3-A5E5-4F9B-91B4-6CC38B2714BD}"/>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304310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EC1DC52-B32F-4CEA-9D5D-135D3FF0FCF5}"/>
              </a:ext>
            </a:extLst>
          </p:cNvPr>
          <p:cNvPicPr>
            <a:picLocks noChangeAspect="1"/>
          </p:cNvPicPr>
          <p:nvPr/>
        </p:nvPicPr>
        <p:blipFill rotWithShape="1">
          <a:blip r:embed="rId3"/>
          <a:srcRect t="11845" r="52951" b="15103"/>
          <a:stretch/>
        </p:blipFill>
        <p:spPr>
          <a:xfrm>
            <a:off x="4507522" y="1155105"/>
            <a:ext cx="4302177" cy="355993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Auto-launching Context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Содержимое 2">
            <a:extLst>
              <a:ext uri="{FF2B5EF4-FFF2-40B4-BE49-F238E27FC236}">
                <a16:creationId xmlns:a16="http://schemas.microsoft.com/office/drawing/2014/main" id="{C48A3FEB-D9FD-4F65-829D-EEC02B0AF5FB}"/>
              </a:ext>
            </a:extLst>
          </p:cNvPr>
          <p:cNvSpPr>
            <a:spLocks noGrp="1"/>
          </p:cNvSpPr>
          <p:nvPr>
            <p:ph idx="1"/>
          </p:nvPr>
        </p:nvSpPr>
        <p:spPr>
          <a:xfrm>
            <a:off x="0" y="675777"/>
            <a:ext cx="9015045" cy="3260220"/>
          </a:xfrm>
        </p:spPr>
        <p:txBody>
          <a:bodyPr>
            <a:noAutofit/>
          </a:bodyPr>
          <a:lstStyle/>
          <a:p>
            <a:pPr algn="just">
              <a:spcAft>
                <a:spcPts val="600"/>
              </a:spcAft>
              <a:buBlip>
                <a:blip r:embed="rId8"/>
              </a:buBlip>
            </a:pPr>
            <a:r>
              <a:rPr lang="en-US" sz="1600" dirty="0">
                <a:latin typeface="Tahoma" panose="020B0604030504040204" pitchFamily="34" charset="0"/>
                <a:ea typeface="Tahoma" panose="020B0604030504040204" pitchFamily="34" charset="0"/>
                <a:cs typeface="Tahoma" panose="020B0604030504040204" pitchFamily="34" charset="0"/>
              </a:rPr>
              <a:t>Fields that have Auto-Launching context enquiries have an          icon next to them:</a:t>
            </a:r>
          </a:p>
        </p:txBody>
      </p:sp>
      <p:sp>
        <p:nvSpPr>
          <p:cNvPr id="3" name="Номер слайда 2">
            <a:extLst>
              <a:ext uri="{FF2B5EF4-FFF2-40B4-BE49-F238E27FC236}">
                <a16:creationId xmlns:a16="http://schemas.microsoft.com/office/drawing/2014/main" id="{EDEDFE03-2F3C-4BED-B075-B95EACB4702E}"/>
              </a:ext>
            </a:extLst>
          </p:cNvPr>
          <p:cNvSpPr>
            <a:spLocks noGrp="1"/>
          </p:cNvSpPr>
          <p:nvPr>
            <p:ph type="sldNum" sz="quarter" idx="12"/>
          </p:nvPr>
        </p:nvSpPr>
        <p:spPr/>
        <p:txBody>
          <a:bodyPr/>
          <a:lstStyle/>
          <a:p>
            <a:fld id="{39FC74CF-8B03-5D41-97A3-DD76EB0CCB80}" type="slidenum">
              <a:rPr lang="ru-RU" smtClean="0"/>
              <a:t>40</a:t>
            </a:fld>
            <a:endParaRPr lang="ru-RU"/>
          </a:p>
        </p:txBody>
      </p:sp>
      <p:pic>
        <p:nvPicPr>
          <p:cNvPr id="14" name="Рисунок 13">
            <a:extLst>
              <a:ext uri="{FF2B5EF4-FFF2-40B4-BE49-F238E27FC236}">
                <a16:creationId xmlns:a16="http://schemas.microsoft.com/office/drawing/2014/main" id="{D263BBBA-5B32-4A32-A935-48C6993A02A1}"/>
              </a:ext>
            </a:extLst>
          </p:cNvPr>
          <p:cNvPicPr>
            <a:picLocks noChangeAspect="1"/>
          </p:cNvPicPr>
          <p:nvPr/>
        </p:nvPicPr>
        <p:blipFill rotWithShape="1">
          <a:blip r:embed="rId9"/>
          <a:srcRect t="11536" r="63196" b="15413"/>
          <a:stretch/>
        </p:blipFill>
        <p:spPr>
          <a:xfrm>
            <a:off x="457200" y="1174319"/>
            <a:ext cx="3365378" cy="355993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7" name="Рисунок 16">
            <a:extLst>
              <a:ext uri="{FF2B5EF4-FFF2-40B4-BE49-F238E27FC236}">
                <a16:creationId xmlns:a16="http://schemas.microsoft.com/office/drawing/2014/main" id="{390F795C-CEEB-4448-95B6-AB13FFF924BE}"/>
              </a:ext>
            </a:extLst>
          </p:cNvPr>
          <p:cNvPicPr>
            <a:picLocks noChangeAspect="1"/>
          </p:cNvPicPr>
          <p:nvPr/>
        </p:nvPicPr>
        <p:blipFill>
          <a:blip r:embed="rId10"/>
          <a:stretch>
            <a:fillRect/>
          </a:stretch>
        </p:blipFill>
        <p:spPr>
          <a:xfrm>
            <a:off x="5810172" y="659115"/>
            <a:ext cx="320806" cy="358548"/>
          </a:xfrm>
          <a:prstGeom prst="rect">
            <a:avLst/>
          </a:prstGeom>
        </p:spPr>
      </p:pic>
      <p:sp>
        <p:nvSpPr>
          <p:cNvPr id="22" name="Line 6">
            <a:extLst>
              <a:ext uri="{FF2B5EF4-FFF2-40B4-BE49-F238E27FC236}">
                <a16:creationId xmlns:a16="http://schemas.microsoft.com/office/drawing/2014/main" id="{3FC5E246-D49B-4C86-9F97-93406BE90CBC}"/>
              </a:ext>
            </a:extLst>
          </p:cNvPr>
          <p:cNvSpPr>
            <a:spLocks noChangeShapeType="1"/>
          </p:cNvSpPr>
          <p:nvPr/>
        </p:nvSpPr>
        <p:spPr bwMode="auto">
          <a:xfrm flipV="1">
            <a:off x="3004457" y="2571750"/>
            <a:ext cx="2733152" cy="200025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1638728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Auto-launching Context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Содержимое 2">
            <a:extLst>
              <a:ext uri="{FF2B5EF4-FFF2-40B4-BE49-F238E27FC236}">
                <a16:creationId xmlns:a16="http://schemas.microsoft.com/office/drawing/2014/main" id="{C48A3FEB-D9FD-4F65-829D-EEC02B0AF5FB}"/>
              </a:ext>
            </a:extLst>
          </p:cNvPr>
          <p:cNvSpPr>
            <a:spLocks noGrp="1"/>
          </p:cNvSpPr>
          <p:nvPr>
            <p:ph idx="1"/>
          </p:nvPr>
        </p:nvSpPr>
        <p:spPr>
          <a:xfrm>
            <a:off x="0" y="675777"/>
            <a:ext cx="9015045" cy="3260220"/>
          </a:xfrm>
        </p:spPr>
        <p:txBody>
          <a:bodyPr>
            <a:no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Context Enquiries can be set up to auto-launch another ENQUIRY, application or version when triggered. These Context Enquiries may be triggered in a number of ways: by opening a particular application, version or ENQUIRY, by entering information on a particular field, or by committing a contract:</a:t>
            </a:r>
          </a:p>
        </p:txBody>
      </p:sp>
      <p:sp>
        <p:nvSpPr>
          <p:cNvPr id="4" name="Номер слайда 3">
            <a:extLst>
              <a:ext uri="{FF2B5EF4-FFF2-40B4-BE49-F238E27FC236}">
                <a16:creationId xmlns:a16="http://schemas.microsoft.com/office/drawing/2014/main" id="{1A9B3E58-E7E3-41F6-83D8-D0D94E668572}"/>
              </a:ext>
            </a:extLst>
          </p:cNvPr>
          <p:cNvSpPr>
            <a:spLocks noGrp="1"/>
          </p:cNvSpPr>
          <p:nvPr>
            <p:ph type="sldNum" sz="quarter" idx="12"/>
          </p:nvPr>
        </p:nvSpPr>
        <p:spPr/>
        <p:txBody>
          <a:bodyPr/>
          <a:lstStyle/>
          <a:p>
            <a:fld id="{39FC74CF-8B03-5D41-97A3-DD76EB0CCB80}" type="slidenum">
              <a:rPr lang="ru-RU" smtClean="0"/>
              <a:t>41</a:t>
            </a:fld>
            <a:endParaRPr lang="ru-RU"/>
          </a:p>
        </p:txBody>
      </p:sp>
      <p:pic>
        <p:nvPicPr>
          <p:cNvPr id="13" name="Рисунок 12">
            <a:extLst>
              <a:ext uri="{FF2B5EF4-FFF2-40B4-BE49-F238E27FC236}">
                <a16:creationId xmlns:a16="http://schemas.microsoft.com/office/drawing/2014/main" id="{88CA9598-743A-45F6-B740-69590F2C87C2}"/>
              </a:ext>
            </a:extLst>
          </p:cNvPr>
          <p:cNvPicPr>
            <a:picLocks noChangeAspect="1"/>
          </p:cNvPicPr>
          <p:nvPr/>
        </p:nvPicPr>
        <p:blipFill rotWithShape="1">
          <a:blip r:embed="rId8"/>
          <a:srcRect t="11845" r="52951" b="30770"/>
          <a:stretch/>
        </p:blipFill>
        <p:spPr>
          <a:xfrm>
            <a:off x="205345" y="1748224"/>
            <a:ext cx="4302177" cy="279643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4" name="Rounded Rectangular Callout 5">
            <a:extLst>
              <a:ext uri="{FF2B5EF4-FFF2-40B4-BE49-F238E27FC236}">
                <a16:creationId xmlns:a16="http://schemas.microsoft.com/office/drawing/2014/main" id="{81F022BC-035E-4891-A933-8D1F841C7527}"/>
              </a:ext>
            </a:extLst>
          </p:cNvPr>
          <p:cNvSpPr/>
          <p:nvPr/>
        </p:nvSpPr>
        <p:spPr>
          <a:xfrm>
            <a:off x="2692740" y="3500494"/>
            <a:ext cx="1455738" cy="696109"/>
          </a:xfrm>
          <a:prstGeom prst="wedgeRoundRectCallout">
            <a:avLst>
              <a:gd name="adj1" fmla="val -57007"/>
              <a:gd name="adj2" fmla="val -84587"/>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lang="en-US" sz="1200" noProof="0" dirty="0">
                <a:latin typeface="Tahoma" panose="020B0604030504040204" pitchFamily="34" charset="0"/>
                <a:ea typeface="Tahoma" panose="020B0604030504040204" pitchFamily="34" charset="0"/>
                <a:cs typeface="Tahoma" panose="020B0604030504040204" pitchFamily="34" charset="0"/>
              </a:rPr>
              <a:t>If user fill this field, two enquiries invokes </a:t>
            </a:r>
            <a:endParaRPr kumimoji="0" lang="en-US" sz="1200" b="0" i="0" u="none" strike="noStrike" kern="1200" cap="none" spc="0" normalizeH="0" baseline="0" noProof="0" dirty="0">
              <a:ln>
                <a:noFill/>
              </a:ln>
              <a:solidFill>
                <a:srgbClr val="000000"/>
              </a:solidFill>
              <a:effectLst/>
              <a:uLnTx/>
              <a:uFillTx/>
              <a:latin typeface="Arial"/>
            </a:endParaRPr>
          </a:p>
        </p:txBody>
      </p:sp>
      <p:pic>
        <p:nvPicPr>
          <p:cNvPr id="6" name="Рисунок 5">
            <a:extLst>
              <a:ext uri="{FF2B5EF4-FFF2-40B4-BE49-F238E27FC236}">
                <a16:creationId xmlns:a16="http://schemas.microsoft.com/office/drawing/2014/main" id="{DE6BCBED-6E29-4389-9BF0-1A8A50427A95}"/>
              </a:ext>
            </a:extLst>
          </p:cNvPr>
          <p:cNvPicPr>
            <a:picLocks noChangeAspect="1"/>
          </p:cNvPicPr>
          <p:nvPr/>
        </p:nvPicPr>
        <p:blipFill>
          <a:blip r:embed="rId9"/>
          <a:stretch>
            <a:fillRect/>
          </a:stretch>
        </p:blipFill>
        <p:spPr>
          <a:xfrm>
            <a:off x="5080485" y="1551949"/>
            <a:ext cx="1876425" cy="34766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8" name="Рисунок 7">
            <a:extLst>
              <a:ext uri="{FF2B5EF4-FFF2-40B4-BE49-F238E27FC236}">
                <a16:creationId xmlns:a16="http://schemas.microsoft.com/office/drawing/2014/main" id="{464A19C7-31E3-42B6-9BDB-649CE330CC3A}"/>
              </a:ext>
            </a:extLst>
          </p:cNvPr>
          <p:cNvPicPr>
            <a:picLocks noChangeAspect="1"/>
          </p:cNvPicPr>
          <p:nvPr/>
        </p:nvPicPr>
        <p:blipFill>
          <a:blip r:embed="rId10"/>
          <a:stretch>
            <a:fillRect/>
          </a:stretch>
        </p:blipFill>
        <p:spPr>
          <a:xfrm>
            <a:off x="7062230" y="1561520"/>
            <a:ext cx="1876425" cy="34575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8" name="Line 6">
            <a:extLst>
              <a:ext uri="{FF2B5EF4-FFF2-40B4-BE49-F238E27FC236}">
                <a16:creationId xmlns:a16="http://schemas.microsoft.com/office/drawing/2014/main" id="{329430BE-C07C-4A4B-80C1-775D903E5E97}"/>
              </a:ext>
            </a:extLst>
          </p:cNvPr>
          <p:cNvSpPr>
            <a:spLocks noChangeShapeType="1"/>
          </p:cNvSpPr>
          <p:nvPr/>
        </p:nvSpPr>
        <p:spPr bwMode="auto">
          <a:xfrm flipV="1">
            <a:off x="3918857" y="3152438"/>
            <a:ext cx="1022829" cy="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3920314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7D0EFD03-5803-4FFB-92F2-77F025CA5377}"/>
              </a:ext>
            </a:extLst>
          </p:cNvPr>
          <p:cNvPicPr>
            <a:picLocks noChangeAspect="1"/>
          </p:cNvPicPr>
          <p:nvPr/>
        </p:nvPicPr>
        <p:blipFill>
          <a:blip r:embed="rId3"/>
          <a:stretch>
            <a:fillRect/>
          </a:stretch>
        </p:blipFill>
        <p:spPr>
          <a:xfrm>
            <a:off x="103909" y="1169598"/>
            <a:ext cx="3992457" cy="363576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Enquiries with Graphic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C6B53D51-4744-4706-A228-A31A509BC200}"/>
              </a:ext>
            </a:extLst>
          </p:cNvPr>
          <p:cNvSpPr/>
          <p:nvPr/>
        </p:nvSpPr>
        <p:spPr>
          <a:xfrm>
            <a:off x="103909" y="615337"/>
            <a:ext cx="8072528" cy="584775"/>
          </a:xfrm>
          <a:prstGeom prst="rect">
            <a:avLst/>
          </a:prstGeom>
        </p:spPr>
        <p:txBody>
          <a:bodyPr wrap="square">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Except Enquiries with Table Display of data, there is possibility to create Enquiries with different Graphic Display of data</a:t>
            </a:r>
            <a:r>
              <a:rPr lang="ru-RU" sz="1600" dirty="0">
                <a:latin typeface="Tahoma" panose="020B0604030504040204" pitchFamily="34" charset="0"/>
                <a:ea typeface="Tahoma" panose="020B0604030504040204" pitchFamily="34" charset="0"/>
                <a:cs typeface="Tahoma" panose="020B0604030504040204" pitchFamily="34" charset="0"/>
              </a:rPr>
              <a:t>. </a:t>
            </a:r>
          </a:p>
        </p:txBody>
      </p:sp>
      <p:sp>
        <p:nvSpPr>
          <p:cNvPr id="3" name="Номер слайда 2">
            <a:extLst>
              <a:ext uri="{FF2B5EF4-FFF2-40B4-BE49-F238E27FC236}">
                <a16:creationId xmlns:a16="http://schemas.microsoft.com/office/drawing/2014/main" id="{C429FF4B-F089-4512-9CCC-891F7207CAA4}"/>
              </a:ext>
            </a:extLst>
          </p:cNvPr>
          <p:cNvSpPr>
            <a:spLocks noGrp="1"/>
          </p:cNvSpPr>
          <p:nvPr>
            <p:ph type="sldNum" sz="quarter" idx="12"/>
          </p:nvPr>
        </p:nvSpPr>
        <p:spPr/>
        <p:txBody>
          <a:bodyPr/>
          <a:lstStyle/>
          <a:p>
            <a:fld id="{39FC74CF-8B03-5D41-97A3-DD76EB0CCB80}" type="slidenum">
              <a:rPr lang="ru-RU" smtClean="0"/>
              <a:t>42</a:t>
            </a:fld>
            <a:endParaRPr lang="ru-RU"/>
          </a:p>
        </p:txBody>
      </p:sp>
      <p:pic>
        <p:nvPicPr>
          <p:cNvPr id="7" name="Рисунок 6">
            <a:extLst>
              <a:ext uri="{FF2B5EF4-FFF2-40B4-BE49-F238E27FC236}">
                <a16:creationId xmlns:a16="http://schemas.microsoft.com/office/drawing/2014/main" id="{8F120740-606F-4218-8783-C033811C9FD2}"/>
              </a:ext>
            </a:extLst>
          </p:cNvPr>
          <p:cNvPicPr>
            <a:picLocks noChangeAspect="1"/>
          </p:cNvPicPr>
          <p:nvPr/>
        </p:nvPicPr>
        <p:blipFill>
          <a:blip r:embed="rId8"/>
          <a:stretch>
            <a:fillRect/>
          </a:stretch>
        </p:blipFill>
        <p:spPr>
          <a:xfrm>
            <a:off x="4699574" y="1200112"/>
            <a:ext cx="4070471" cy="301148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1" name="Прямоугольник 20">
            <a:extLst>
              <a:ext uri="{FF2B5EF4-FFF2-40B4-BE49-F238E27FC236}">
                <a16:creationId xmlns:a16="http://schemas.microsoft.com/office/drawing/2014/main" id="{B129A0E7-BAB7-4288-99A8-CE961CBEC34C}"/>
              </a:ext>
            </a:extLst>
          </p:cNvPr>
          <p:cNvSpPr/>
          <p:nvPr/>
        </p:nvSpPr>
        <p:spPr>
          <a:xfrm>
            <a:off x="1917700" y="4012003"/>
            <a:ext cx="584200" cy="714516"/>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2" name="Rounded Rectangular Callout 5">
            <a:extLst>
              <a:ext uri="{FF2B5EF4-FFF2-40B4-BE49-F238E27FC236}">
                <a16:creationId xmlns:a16="http://schemas.microsoft.com/office/drawing/2014/main" id="{47C677AB-320F-4EDB-858B-D5259B067A38}"/>
              </a:ext>
            </a:extLst>
          </p:cNvPr>
          <p:cNvSpPr/>
          <p:nvPr/>
        </p:nvSpPr>
        <p:spPr>
          <a:xfrm>
            <a:off x="3012914" y="4211599"/>
            <a:ext cx="1302777" cy="528861"/>
          </a:xfrm>
          <a:prstGeom prst="wedgeRoundRectCallout">
            <a:avLst>
              <a:gd name="adj1" fmla="val -82047"/>
              <a:gd name="adj2" fmla="val -45921"/>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noProof="0" dirty="0">
                <a:solidFill>
                  <a:srgbClr val="000000"/>
                </a:solidFill>
                <a:latin typeface="Arial"/>
                <a:ea typeface="+mn-ea"/>
              </a:rPr>
              <a:t>Form of data display</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Rounded Rectangular Callout 5">
            <a:extLst>
              <a:ext uri="{FF2B5EF4-FFF2-40B4-BE49-F238E27FC236}">
                <a16:creationId xmlns:a16="http://schemas.microsoft.com/office/drawing/2014/main" id="{F9105DD4-007D-46E7-9352-2224D32507F5}"/>
              </a:ext>
            </a:extLst>
          </p:cNvPr>
          <p:cNvSpPr/>
          <p:nvPr/>
        </p:nvSpPr>
        <p:spPr>
          <a:xfrm>
            <a:off x="6345532" y="4135831"/>
            <a:ext cx="2133600" cy="660543"/>
          </a:xfrm>
          <a:prstGeom prst="wedgeRoundRectCallout">
            <a:avLst>
              <a:gd name="adj1" fmla="val -49598"/>
              <a:gd name="adj2" fmla="val -120199"/>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dirty="0">
                <a:solidFill>
                  <a:srgbClr val="000000"/>
                </a:solidFill>
                <a:latin typeface="Arial"/>
              </a:rPr>
              <a:t>A</a:t>
            </a:r>
            <a:r>
              <a:rPr lang="en-US" sz="1400" dirty="0">
                <a:solidFill>
                  <a:srgbClr val="000000"/>
                </a:solidFill>
                <a:latin typeface="Arial"/>
                <a:ea typeface="+mn-ea"/>
              </a:rPr>
              <a:t>mount is reflected while point at the sector</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5473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824"/>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Fast Path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Содержимое 2">
            <a:extLst>
              <a:ext uri="{FF2B5EF4-FFF2-40B4-BE49-F238E27FC236}">
                <a16:creationId xmlns:a16="http://schemas.microsoft.com/office/drawing/2014/main" id="{A926FBA5-A041-4594-9D17-51212F7E7D15}"/>
              </a:ext>
            </a:extLst>
          </p:cNvPr>
          <p:cNvSpPr>
            <a:spLocks noGrp="1"/>
          </p:cNvSpPr>
          <p:nvPr>
            <p:ph idx="1"/>
          </p:nvPr>
        </p:nvSpPr>
        <p:spPr>
          <a:xfrm>
            <a:off x="259655" y="820272"/>
            <a:ext cx="8427145" cy="4456758"/>
          </a:xfrm>
        </p:spPr>
        <p:txBody>
          <a:bodyPr>
            <a:noAutofit/>
          </a:bodyPr>
          <a:lstStyle/>
          <a:p>
            <a:pPr marL="0" indent="0" algn="just">
              <a:buNone/>
            </a:pPr>
            <a:r>
              <a:rPr lang="ru-RU" sz="1600" dirty="0">
                <a:latin typeface="Tahoma" panose="020B0604030504040204" pitchFamily="34" charset="0"/>
                <a:ea typeface="Tahoma" panose="020B0604030504040204" pitchFamily="34" charset="0"/>
                <a:cs typeface="Tahoma" panose="020B0604030504040204" pitchFamily="34" charset="0"/>
              </a:rPr>
              <a:t>Т24 </a:t>
            </a:r>
            <a:r>
              <a:rPr lang="en-US" sz="1600" dirty="0">
                <a:latin typeface="Tahoma" panose="020B0604030504040204" pitchFamily="34" charset="0"/>
                <a:ea typeface="Tahoma" panose="020B0604030504040204" pitchFamily="34" charset="0"/>
                <a:cs typeface="Tahoma" panose="020B0604030504040204" pitchFamily="34" charset="0"/>
              </a:rPr>
              <a:t>has possibility to create Enquiries with Fast Path function</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this function allows user to select different records displayed in formed list of Enquiry, and pushing one time the special button – make chosen operation for all selected records</a:t>
            </a:r>
            <a:r>
              <a:rPr lang="ru-RU" sz="1600" dirty="0">
                <a:latin typeface="Tahoma" panose="020B0604030504040204" pitchFamily="34" charset="0"/>
                <a:ea typeface="Tahoma" panose="020B0604030504040204" pitchFamily="34" charset="0"/>
                <a:cs typeface="Tahoma" panose="020B0604030504040204" pitchFamily="34" charset="0"/>
              </a:rPr>
              <a:t>: </a:t>
            </a:r>
          </a:p>
          <a:p>
            <a:pPr algn="jus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Authorize</a:t>
            </a:r>
            <a:r>
              <a:rPr lang="ru-RU" sz="1600" dirty="0">
                <a:latin typeface="Tahoma" panose="020B0604030504040204" pitchFamily="34" charset="0"/>
                <a:ea typeface="Tahoma" panose="020B0604030504040204" pitchFamily="34" charset="0"/>
                <a:cs typeface="Tahoma" panose="020B0604030504040204" pitchFamily="34" charset="0"/>
              </a:rPr>
              <a:t> </a:t>
            </a:r>
          </a:p>
          <a:p>
            <a:pPr algn="jus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Delete </a:t>
            </a:r>
            <a:endParaRPr lang="ru-RU" sz="1600" dirty="0">
              <a:latin typeface="Tahoma" panose="020B0604030504040204" pitchFamily="34" charset="0"/>
              <a:ea typeface="Tahoma" panose="020B0604030504040204" pitchFamily="34" charset="0"/>
              <a:cs typeface="Tahoma" panose="020B0604030504040204" pitchFamily="34" charset="0"/>
            </a:endParaRPr>
          </a:p>
          <a:p>
            <a:pPr algn="jus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Verify etc.</a:t>
            </a:r>
            <a:endParaRPr lang="ru-RU"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6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Operation result is reflected in icon of </a:t>
            </a:r>
            <a:r>
              <a:rPr lang="ru-RU" sz="1600"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Status</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of each</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Record in the Enquiry list – displaying success or not of </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Operation for each record.</a:t>
            </a:r>
            <a:endParaRPr lang="ru-RU" sz="16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Text information about the operation result is reflected </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as a Tooltip.</a:t>
            </a:r>
            <a:endParaRPr lang="ru-RU"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10000"/>
              </a:lnSpc>
              <a:buNone/>
            </a:pPr>
            <a:endParaRPr lang="ru-RU" sz="2000" dirty="0">
              <a:latin typeface="Tahoma"/>
              <a:cs typeface="Tahoma"/>
            </a:endParaRPr>
          </a:p>
        </p:txBody>
      </p:sp>
      <p:sp>
        <p:nvSpPr>
          <p:cNvPr id="4" name="Номер слайда 3">
            <a:extLst>
              <a:ext uri="{FF2B5EF4-FFF2-40B4-BE49-F238E27FC236}">
                <a16:creationId xmlns:a16="http://schemas.microsoft.com/office/drawing/2014/main" id="{D3A44F8A-78F2-43D5-B1C8-89C78958F8D9}"/>
              </a:ext>
            </a:extLst>
          </p:cNvPr>
          <p:cNvSpPr>
            <a:spLocks noGrp="1"/>
          </p:cNvSpPr>
          <p:nvPr>
            <p:ph type="sldNum" sz="quarter" idx="12"/>
          </p:nvPr>
        </p:nvSpPr>
        <p:spPr/>
        <p:txBody>
          <a:bodyPr/>
          <a:lstStyle/>
          <a:p>
            <a:fld id="{39FC74CF-8B03-5D41-97A3-DD76EB0CCB80}" type="slidenum">
              <a:rPr lang="ru-RU" smtClean="0"/>
              <a:t>43</a:t>
            </a:fld>
            <a:endParaRPr lang="ru-RU"/>
          </a:p>
        </p:txBody>
      </p:sp>
      <p:pic>
        <p:nvPicPr>
          <p:cNvPr id="6" name="Рисунок 5">
            <a:extLst>
              <a:ext uri="{FF2B5EF4-FFF2-40B4-BE49-F238E27FC236}">
                <a16:creationId xmlns:a16="http://schemas.microsoft.com/office/drawing/2014/main" id="{D442C156-2DB8-435C-BB63-1CDE2537CAF8}"/>
              </a:ext>
            </a:extLst>
          </p:cNvPr>
          <p:cNvPicPr>
            <a:picLocks noChangeAspect="1"/>
          </p:cNvPicPr>
          <p:nvPr/>
        </p:nvPicPr>
        <p:blipFill>
          <a:blip r:embed="rId8"/>
          <a:stretch>
            <a:fillRect/>
          </a:stretch>
        </p:blipFill>
        <p:spPr>
          <a:xfrm>
            <a:off x="5560682" y="1614106"/>
            <a:ext cx="2944813" cy="279379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3" name="Прямоугольник 12">
            <a:extLst>
              <a:ext uri="{FF2B5EF4-FFF2-40B4-BE49-F238E27FC236}">
                <a16:creationId xmlns:a16="http://schemas.microsoft.com/office/drawing/2014/main" id="{DC31D6F4-A44D-410E-AEEE-7F37F045683B}"/>
              </a:ext>
            </a:extLst>
          </p:cNvPr>
          <p:cNvSpPr/>
          <p:nvPr/>
        </p:nvSpPr>
        <p:spPr>
          <a:xfrm>
            <a:off x="6096000" y="1582341"/>
            <a:ext cx="1041400" cy="400312"/>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50674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Fast Path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Номер слайда 3">
            <a:extLst>
              <a:ext uri="{FF2B5EF4-FFF2-40B4-BE49-F238E27FC236}">
                <a16:creationId xmlns:a16="http://schemas.microsoft.com/office/drawing/2014/main" id="{B1505A36-813A-4337-B8B5-41E7AEF76EB4}"/>
              </a:ext>
            </a:extLst>
          </p:cNvPr>
          <p:cNvSpPr>
            <a:spLocks noGrp="1"/>
          </p:cNvSpPr>
          <p:nvPr>
            <p:ph type="sldNum" sz="quarter" idx="12"/>
          </p:nvPr>
        </p:nvSpPr>
        <p:spPr/>
        <p:txBody>
          <a:bodyPr/>
          <a:lstStyle/>
          <a:p>
            <a:fld id="{39FC74CF-8B03-5D41-97A3-DD76EB0CCB80}" type="slidenum">
              <a:rPr lang="ru-RU" smtClean="0"/>
              <a:t>44</a:t>
            </a:fld>
            <a:endParaRPr lang="ru-RU"/>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Рисунок 5">
            <a:extLst>
              <a:ext uri="{FF2B5EF4-FFF2-40B4-BE49-F238E27FC236}">
                <a16:creationId xmlns:a16="http://schemas.microsoft.com/office/drawing/2014/main" id="{91E49551-E13B-4BA2-9DC0-5862877D6FA5}"/>
              </a:ext>
            </a:extLst>
          </p:cNvPr>
          <p:cNvPicPr>
            <a:picLocks noChangeAspect="1"/>
          </p:cNvPicPr>
          <p:nvPr/>
        </p:nvPicPr>
        <p:blipFill rotWithShape="1">
          <a:blip r:embed="rId8"/>
          <a:srcRect l="2222" t="20942" r="7778" b="12342"/>
          <a:stretch/>
        </p:blipFill>
        <p:spPr>
          <a:xfrm>
            <a:off x="332369" y="946149"/>
            <a:ext cx="8229600" cy="325120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Прямоугольник 14">
            <a:extLst>
              <a:ext uri="{FF2B5EF4-FFF2-40B4-BE49-F238E27FC236}">
                <a16:creationId xmlns:a16="http://schemas.microsoft.com/office/drawing/2014/main" id="{F7981BDB-BD76-4BB2-A261-65B2E0D293E4}"/>
              </a:ext>
            </a:extLst>
          </p:cNvPr>
          <p:cNvSpPr/>
          <p:nvPr/>
        </p:nvSpPr>
        <p:spPr>
          <a:xfrm>
            <a:off x="5080000" y="2099046"/>
            <a:ext cx="2171700" cy="211265"/>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F64276E1-F683-4BC8-8EBB-499C5024C1D3}"/>
              </a:ext>
            </a:extLst>
          </p:cNvPr>
          <p:cNvSpPr/>
          <p:nvPr/>
        </p:nvSpPr>
        <p:spPr>
          <a:xfrm>
            <a:off x="2260600" y="3877046"/>
            <a:ext cx="2171700" cy="211265"/>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50368870"/>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27374" y="598753"/>
            <a:ext cx="8076187" cy="3135080"/>
          </a:xfrm>
        </p:spPr>
        <p:txBody>
          <a:bodyPr>
            <a:noAutofit/>
          </a:bodyPr>
          <a:lstStyle/>
          <a:p>
            <a:pPr algn="just">
              <a:spcAft>
                <a:spcPts val="600"/>
              </a:spcAft>
              <a:buBlip>
                <a:blip r:embed="rId4"/>
              </a:buBlip>
            </a:pPr>
            <a:r>
              <a:rPr lang="en-US" sz="1400" dirty="0">
                <a:latin typeface="Tahoma" panose="020B0604030504040204" pitchFamily="34" charset="0"/>
                <a:ea typeface="Tahoma" panose="020B0604030504040204" pitchFamily="34" charset="0"/>
                <a:cs typeface="Tahoma" panose="020B0604030504040204" pitchFamily="34" charset="0"/>
              </a:rPr>
              <a:t>The application EB.SELECTION.FAVOURITES in T24 allows users to save selection criteria in enquiries as favorites. </a:t>
            </a:r>
          </a:p>
          <a:p>
            <a:pPr algn="just">
              <a:spcAft>
                <a:spcPts val="600"/>
              </a:spcAft>
              <a:buBlip>
                <a:blip r:embed="rId4"/>
              </a:buBlip>
            </a:pPr>
            <a:r>
              <a:rPr lang="en-US" sz="1400" dirty="0">
                <a:latin typeface="Tahoma" panose="020B0604030504040204" pitchFamily="34" charset="0"/>
                <a:ea typeface="Tahoma" panose="020B0604030504040204" pitchFamily="34" charset="0"/>
                <a:cs typeface="Tahoma" panose="020B0604030504040204" pitchFamily="34" charset="0"/>
              </a:rPr>
              <a:t>Depending on the structure of the record ID these saved records can be system wide (when ID = ENQUIRY) or available to specific users (ID will also contain USER). </a:t>
            </a:r>
          </a:p>
          <a:p>
            <a:pPr algn="just">
              <a:spcAft>
                <a:spcPts val="600"/>
              </a:spcAft>
              <a:buBlip>
                <a:blip r:embed="rId4"/>
              </a:buBlip>
            </a:pPr>
            <a:r>
              <a:rPr lang="en-US" sz="1400" dirty="0">
                <a:latin typeface="Tahoma" panose="020B0604030504040204" pitchFamily="34" charset="0"/>
                <a:ea typeface="Tahoma" panose="020B0604030504040204" pitchFamily="34" charset="0"/>
                <a:cs typeface="Tahoma" panose="020B0604030504040204" pitchFamily="34" charset="0"/>
              </a:rPr>
              <a:t>Set ATTRIBUTES field in ENQUIRY to NO.ENQUIRY.FAVOURITES to disable favourites </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Setting Favourites for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704D0490-F0DE-4604-980D-31AD481D1A1D}"/>
              </a:ext>
            </a:extLst>
          </p:cNvPr>
          <p:cNvSpPr>
            <a:spLocks noGrp="1"/>
          </p:cNvSpPr>
          <p:nvPr>
            <p:ph type="sldNum" sz="quarter" idx="12"/>
          </p:nvPr>
        </p:nvSpPr>
        <p:spPr/>
        <p:txBody>
          <a:bodyPr/>
          <a:lstStyle/>
          <a:p>
            <a:fld id="{39FC74CF-8B03-5D41-97A3-DD76EB0CCB80}" type="slidenum">
              <a:rPr lang="ru-RU" smtClean="0"/>
              <a:t>45</a:t>
            </a:fld>
            <a:endParaRPr lang="ru-RU"/>
          </a:p>
        </p:txBody>
      </p:sp>
      <p:pic>
        <p:nvPicPr>
          <p:cNvPr id="13" name="Рисунок 12">
            <a:extLst>
              <a:ext uri="{FF2B5EF4-FFF2-40B4-BE49-F238E27FC236}">
                <a16:creationId xmlns:a16="http://schemas.microsoft.com/office/drawing/2014/main" id="{A2DA1954-FF05-4DDA-87C4-ED42B41F3557}"/>
              </a:ext>
            </a:extLst>
          </p:cNvPr>
          <p:cNvPicPr>
            <a:picLocks noChangeAspect="1"/>
          </p:cNvPicPr>
          <p:nvPr/>
        </p:nvPicPr>
        <p:blipFill rotWithShape="1">
          <a:blip r:embed="rId8"/>
          <a:srcRect t="11818" r="47885" b="46348"/>
          <a:stretch/>
        </p:blipFill>
        <p:spPr>
          <a:xfrm>
            <a:off x="9844" y="2166293"/>
            <a:ext cx="4765356" cy="2038664"/>
          </a:xfrm>
          <a:prstGeom prst="rect">
            <a:avLst/>
          </a:prstGeom>
        </p:spPr>
      </p:pic>
      <p:sp>
        <p:nvSpPr>
          <p:cNvPr id="14" name="TextBox 13">
            <a:extLst>
              <a:ext uri="{FF2B5EF4-FFF2-40B4-BE49-F238E27FC236}">
                <a16:creationId xmlns:a16="http://schemas.microsoft.com/office/drawing/2014/main" id="{C5AB4CD1-3F70-4254-A7A8-0A786B593406}"/>
              </a:ext>
            </a:extLst>
          </p:cNvPr>
          <p:cNvSpPr txBox="1"/>
          <p:nvPr/>
        </p:nvSpPr>
        <p:spPr>
          <a:xfrm>
            <a:off x="4343400" y="2513422"/>
            <a:ext cx="4578350" cy="2031325"/>
          </a:xfrm>
          <a:prstGeom prst="rect">
            <a:avLst/>
          </a:prstGeom>
          <a:noFill/>
        </p:spPr>
        <p:txBody>
          <a:bodyPr wrap="square">
            <a:spAutoFit/>
          </a:bodyPr>
          <a:lstStyle/>
          <a:p>
            <a:pPr marL="742950" lvl="1" indent="-285750">
              <a:buBlip>
                <a:blip r:embed="rId4"/>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After entering values into the selection fields, it is possible to remember them using     icon.</a:t>
            </a:r>
          </a:p>
          <a:p>
            <a:pPr marL="742950" lvl="1" indent="-285750">
              <a:buBlip>
                <a:blip r:embed="rId4"/>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You can execute the previous selection values by clicking      icon.</a:t>
            </a:r>
          </a:p>
          <a:p>
            <a:pPr marL="742950" lvl="1" indent="-285750">
              <a:buBlip>
                <a:blip r:embed="rId4"/>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You can click     to remove the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favourites</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permanently.</a:t>
            </a:r>
          </a:p>
          <a:p>
            <a:pPr marL="742950" lvl="1" indent="-285750">
              <a:buBlip>
                <a:blip r:embed="rId4"/>
              </a:buBlip>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You can click     add a new </a:t>
            </a:r>
            <a:r>
              <a:rPr kumimoji="0" lang="en-US" sz="1400" b="0" i="0" u="none" strike="noStrike" kern="1200" cap="none" spc="0" normalizeH="0" baseline="0" noProof="0" dirty="0" err="1">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favourite</a:t>
            </a: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with the specified name. All the current selection fields are stored for execution in the future.</a:t>
            </a:r>
          </a:p>
        </p:txBody>
      </p:sp>
      <p:pic>
        <p:nvPicPr>
          <p:cNvPr id="15" name="Рисунок 14">
            <a:extLst>
              <a:ext uri="{FF2B5EF4-FFF2-40B4-BE49-F238E27FC236}">
                <a16:creationId xmlns:a16="http://schemas.microsoft.com/office/drawing/2014/main" id="{8C787DC3-41AD-467C-8E88-EAC292A6E6D7}"/>
              </a:ext>
            </a:extLst>
          </p:cNvPr>
          <p:cNvPicPr>
            <a:picLocks noChangeAspect="1"/>
          </p:cNvPicPr>
          <p:nvPr/>
        </p:nvPicPr>
        <p:blipFill>
          <a:blip r:embed="rId9"/>
          <a:stretch>
            <a:fillRect/>
          </a:stretch>
        </p:blipFill>
        <p:spPr>
          <a:xfrm>
            <a:off x="8179933" y="2773658"/>
            <a:ext cx="200025" cy="228600"/>
          </a:xfrm>
          <a:prstGeom prst="rect">
            <a:avLst/>
          </a:prstGeom>
        </p:spPr>
      </p:pic>
      <p:pic>
        <p:nvPicPr>
          <p:cNvPr id="16" name="Рисунок 15">
            <a:extLst>
              <a:ext uri="{FF2B5EF4-FFF2-40B4-BE49-F238E27FC236}">
                <a16:creationId xmlns:a16="http://schemas.microsoft.com/office/drawing/2014/main" id="{D0B317D7-28D7-42DC-A440-EC207A7E4E6E}"/>
              </a:ext>
            </a:extLst>
          </p:cNvPr>
          <p:cNvPicPr>
            <a:picLocks noChangeAspect="1"/>
          </p:cNvPicPr>
          <p:nvPr/>
        </p:nvPicPr>
        <p:blipFill>
          <a:blip r:embed="rId10"/>
          <a:stretch>
            <a:fillRect/>
          </a:stretch>
        </p:blipFill>
        <p:spPr>
          <a:xfrm>
            <a:off x="6087218" y="3228035"/>
            <a:ext cx="171450" cy="190500"/>
          </a:xfrm>
          <a:prstGeom prst="rect">
            <a:avLst/>
          </a:prstGeom>
        </p:spPr>
      </p:pic>
      <p:pic>
        <p:nvPicPr>
          <p:cNvPr id="17" name="Picture 8">
            <a:extLst>
              <a:ext uri="{FF2B5EF4-FFF2-40B4-BE49-F238E27FC236}">
                <a16:creationId xmlns:a16="http://schemas.microsoft.com/office/drawing/2014/main" id="{B9C8410B-E3DD-432F-876C-3870A32899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9085" y="3449946"/>
            <a:ext cx="127605" cy="172642"/>
          </a:xfrm>
          <a:prstGeom prst="rect">
            <a:avLst/>
          </a:prstGeom>
        </p:spPr>
      </p:pic>
      <p:pic>
        <p:nvPicPr>
          <p:cNvPr id="18" name="Picture 6">
            <a:extLst>
              <a:ext uri="{FF2B5EF4-FFF2-40B4-BE49-F238E27FC236}">
                <a16:creationId xmlns:a16="http://schemas.microsoft.com/office/drawing/2014/main" id="{319170E0-23A3-459F-A9ED-F33684A729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8382" y="3872220"/>
            <a:ext cx="180148" cy="195160"/>
          </a:xfrm>
          <a:prstGeom prst="rect">
            <a:avLst/>
          </a:prstGeom>
        </p:spPr>
      </p:pic>
    </p:spTree>
    <p:extLst>
      <p:ext uri="{BB962C8B-B14F-4D97-AF65-F5344CB8AC3E}">
        <p14:creationId xmlns:p14="http://schemas.microsoft.com/office/powerpoint/2010/main" val="587154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Introduction to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ENQUIRY.REPORT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21" name="Прямоугольник 20">
            <a:extLst>
              <a:ext uri="{FF2B5EF4-FFF2-40B4-BE49-F238E27FC236}">
                <a16:creationId xmlns:a16="http://schemas.microsoft.com/office/drawing/2014/main" id="{FF420DF8-7F00-480B-BFB9-FE41DD0330F2}"/>
              </a:ext>
            </a:extLst>
          </p:cNvPr>
          <p:cNvSpPr/>
          <p:nvPr/>
        </p:nvSpPr>
        <p:spPr>
          <a:xfrm>
            <a:off x="239107" y="849084"/>
            <a:ext cx="8530938" cy="1538883"/>
          </a:xfrm>
          <a:prstGeom prst="rect">
            <a:avLst/>
          </a:prstGeom>
        </p:spPr>
        <p:txBody>
          <a:bodyPr wrap="square">
            <a:spAutoFit/>
          </a:bodyPr>
          <a:lstStyle/>
          <a:p>
            <a:pPr algn="just"/>
            <a:r>
              <a:rPr lang="en-US" altLang="en-US" sz="1600" dirty="0">
                <a:latin typeface="Tahoma" panose="020B0604030504040204" pitchFamily="34" charset="0"/>
                <a:ea typeface="Tahoma" panose="020B0604030504040204" pitchFamily="34" charset="0"/>
                <a:cs typeface="Tahoma" panose="020B0604030504040204" pitchFamily="34" charset="0"/>
              </a:rPr>
              <a:t>For cases when it is necessary to upload a significant amount of data through a request, T24 provides a mechanism for generating reports on date/regulations through the ENQUIRY.REPORT application. In this case the query algorithm can work at a certain time (for example, at COB), and the result of its work will be saved and available at any time later. </a:t>
            </a:r>
          </a:p>
          <a:p>
            <a:pPr algn="just"/>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Номер слайда 3">
            <a:extLst>
              <a:ext uri="{FF2B5EF4-FFF2-40B4-BE49-F238E27FC236}">
                <a16:creationId xmlns:a16="http://schemas.microsoft.com/office/drawing/2014/main" id="{3F28794B-1077-46CC-BE51-57B21E80DDAE}"/>
              </a:ext>
            </a:extLst>
          </p:cNvPr>
          <p:cNvSpPr>
            <a:spLocks noGrp="1"/>
          </p:cNvSpPr>
          <p:nvPr>
            <p:ph type="sldNum" sz="quarter" idx="12"/>
          </p:nvPr>
        </p:nvSpPr>
        <p:spPr/>
        <p:txBody>
          <a:bodyPr/>
          <a:lstStyle/>
          <a:p>
            <a:fld id="{39FC74CF-8B03-5D41-97A3-DD76EB0CCB80}" type="slidenum">
              <a:rPr lang="ru-RU" smtClean="0"/>
              <a:t>46</a:t>
            </a:fld>
            <a:endParaRPr lang="ru-RU"/>
          </a:p>
        </p:txBody>
      </p:sp>
      <p:sp>
        <p:nvSpPr>
          <p:cNvPr id="11" name="TextBox 10">
            <a:extLst>
              <a:ext uri="{FF2B5EF4-FFF2-40B4-BE49-F238E27FC236}">
                <a16:creationId xmlns:a16="http://schemas.microsoft.com/office/drawing/2014/main" id="{04764536-8814-4FDC-B728-C2A2D1E1F98B}"/>
              </a:ext>
            </a:extLst>
          </p:cNvPr>
          <p:cNvSpPr txBox="1"/>
          <p:nvPr/>
        </p:nvSpPr>
        <p:spPr>
          <a:xfrm>
            <a:off x="457200" y="2428161"/>
            <a:ext cx="7975600" cy="1631216"/>
          </a:xfrm>
          <a:prstGeom prst="rect">
            <a:avLst/>
          </a:prstGeom>
          <a:noFill/>
        </p:spPr>
        <p:txBody>
          <a:bodyPr wrap="square">
            <a:spAutoFit/>
          </a:bodyPr>
          <a:lstStyle/>
          <a:p>
            <a:pPr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Generally prepared as part of batch run</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Generated and stored for pre-defined periods and / or printed</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Daily General Ledger, Weekly report on over-dues, Monthly report to Central Bank</a:t>
            </a:r>
          </a:p>
        </p:txBody>
      </p:sp>
    </p:spTree>
    <p:extLst>
      <p:ext uri="{BB962C8B-B14F-4D97-AF65-F5344CB8AC3E}">
        <p14:creationId xmlns:p14="http://schemas.microsoft.com/office/powerpoint/2010/main" val="2383985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Introduction to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ENQUIRY.REPORT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9717AC2-AD80-4879-B208-3EDF2930BBB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7705884-CF25-4EA8-8ED9-695E913951C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Номер слайда 6">
            <a:extLst>
              <a:ext uri="{FF2B5EF4-FFF2-40B4-BE49-F238E27FC236}">
                <a16:creationId xmlns:a16="http://schemas.microsoft.com/office/drawing/2014/main" id="{2E97E14E-3024-42E0-A186-8AD037AA5FBD}"/>
              </a:ext>
            </a:extLst>
          </p:cNvPr>
          <p:cNvSpPr>
            <a:spLocks noGrp="1"/>
          </p:cNvSpPr>
          <p:nvPr>
            <p:ph type="sldNum" sz="quarter" idx="12"/>
          </p:nvPr>
        </p:nvSpPr>
        <p:spPr/>
        <p:txBody>
          <a:bodyPr/>
          <a:lstStyle/>
          <a:p>
            <a:fld id="{39FC74CF-8B03-5D41-97A3-DD76EB0CCB80}" type="slidenum">
              <a:rPr lang="ru-RU" smtClean="0"/>
              <a:t>47</a:t>
            </a:fld>
            <a:endParaRPr lang="ru-RU" dirty="0"/>
          </a:p>
        </p:txBody>
      </p:sp>
      <p:sp>
        <p:nvSpPr>
          <p:cNvPr id="28" name="Прямоугольник 27">
            <a:extLst>
              <a:ext uri="{FF2B5EF4-FFF2-40B4-BE49-F238E27FC236}">
                <a16:creationId xmlns:a16="http://schemas.microsoft.com/office/drawing/2014/main" id="{9ABD251A-8208-4FE8-AE10-4B70B4F50875}"/>
              </a:ext>
            </a:extLst>
          </p:cNvPr>
          <p:cNvSpPr/>
          <p:nvPr/>
        </p:nvSpPr>
        <p:spPr>
          <a:xfrm>
            <a:off x="256309" y="3908639"/>
            <a:ext cx="8728545" cy="369332"/>
          </a:xfrm>
          <a:prstGeom prst="rect">
            <a:avLst/>
          </a:prstGeom>
        </p:spPr>
        <p:txBody>
          <a:bodyPr wrap="square">
            <a:spAutoFit/>
          </a:bodyPr>
          <a:lstStyle/>
          <a:p>
            <a:pPr algn="just"/>
            <a:r>
              <a:rPr lang="en-US" altLang="en-US" sz="1600" dirty="0">
                <a:latin typeface="Tahoma" panose="020B0604030504040204" pitchFamily="34" charset="0"/>
                <a:ea typeface="Tahoma" panose="020B0604030504040204" pitchFamily="34" charset="0"/>
                <a:cs typeface="Tahoma" panose="020B0604030504040204" pitchFamily="34" charset="0"/>
              </a:rPr>
              <a:t>Resulted file will be created in </a:t>
            </a:r>
            <a:r>
              <a:rPr lang="en-US" sz="1800" dirty="0">
                <a:solidFill>
                  <a:srgbClr val="000000"/>
                </a:solidFill>
                <a:latin typeface="Calibri" panose="020F0502020204030204" pitchFamily="34" charset="0"/>
              </a:rPr>
              <a:t>&amp;HOLD&amp; folder</a:t>
            </a:r>
            <a:r>
              <a:rPr lang="ru-RU" sz="1800" dirty="0">
                <a:solidFill>
                  <a:prstClr val="black"/>
                </a:solidFill>
                <a:latin typeface="Calibri" panose="020F0502020204030204" pitchFamily="34" charset="0"/>
              </a:rPr>
              <a:t>.</a:t>
            </a:r>
            <a:endParaRPr lang="en-US" alt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34" name="Рисунок 33">
            <a:extLst>
              <a:ext uri="{FF2B5EF4-FFF2-40B4-BE49-F238E27FC236}">
                <a16:creationId xmlns:a16="http://schemas.microsoft.com/office/drawing/2014/main" id="{6EE6109F-6BD7-4367-99CE-58B8264994AD}"/>
              </a:ext>
            </a:extLst>
          </p:cNvPr>
          <p:cNvPicPr>
            <a:picLocks noChangeAspect="1"/>
          </p:cNvPicPr>
          <p:nvPr/>
        </p:nvPicPr>
        <p:blipFill>
          <a:blip r:embed="rId7"/>
          <a:stretch>
            <a:fillRect/>
          </a:stretch>
        </p:blipFill>
        <p:spPr>
          <a:xfrm>
            <a:off x="557211" y="1210588"/>
            <a:ext cx="7572375" cy="23431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5" name="Прямоугольник 34">
            <a:extLst>
              <a:ext uri="{FF2B5EF4-FFF2-40B4-BE49-F238E27FC236}">
                <a16:creationId xmlns:a16="http://schemas.microsoft.com/office/drawing/2014/main" id="{49589791-848C-4AA2-BF2F-DA1D1744D5B5}"/>
              </a:ext>
            </a:extLst>
          </p:cNvPr>
          <p:cNvSpPr/>
          <p:nvPr/>
        </p:nvSpPr>
        <p:spPr>
          <a:xfrm>
            <a:off x="256309" y="828177"/>
            <a:ext cx="8728545" cy="338554"/>
          </a:xfrm>
          <a:prstGeom prst="rect">
            <a:avLst/>
          </a:prstGeom>
        </p:spPr>
        <p:txBody>
          <a:bodyPr wrap="square">
            <a:spAutoFit/>
          </a:bodyPr>
          <a:lstStyle/>
          <a:p>
            <a:pPr algn="just"/>
            <a:r>
              <a:rPr lang="en-US" altLang="en-US" sz="1600" dirty="0">
                <a:latin typeface="Tahoma" panose="020B0604030504040204" pitchFamily="34" charset="0"/>
                <a:ea typeface="Tahoma" panose="020B0604030504040204" pitchFamily="34" charset="0"/>
                <a:cs typeface="Tahoma" panose="020B0604030504040204" pitchFamily="34" charset="0"/>
              </a:rPr>
              <a:t>In REPORT.CONTROL application general settings of the report are defined: </a:t>
            </a:r>
          </a:p>
        </p:txBody>
      </p:sp>
    </p:spTree>
    <p:extLst>
      <p:ext uri="{BB962C8B-B14F-4D97-AF65-F5344CB8AC3E}">
        <p14:creationId xmlns:p14="http://schemas.microsoft.com/office/powerpoint/2010/main" val="2454031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Рисунок 31">
            <a:extLst>
              <a:ext uri="{FF2B5EF4-FFF2-40B4-BE49-F238E27FC236}">
                <a16:creationId xmlns:a16="http://schemas.microsoft.com/office/drawing/2014/main" id="{ECABEB7D-62CE-4390-8C81-3BBE0632F22E}"/>
              </a:ext>
            </a:extLst>
          </p:cNvPr>
          <p:cNvPicPr>
            <a:picLocks noChangeAspect="1"/>
          </p:cNvPicPr>
          <p:nvPr/>
        </p:nvPicPr>
        <p:blipFill rotWithShape="1">
          <a:blip r:embed="rId3"/>
          <a:srcRect t="11094" r="38473" b="31871"/>
          <a:stretch/>
        </p:blipFill>
        <p:spPr>
          <a:xfrm>
            <a:off x="823009" y="1254455"/>
            <a:ext cx="6806877" cy="336282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Introduction to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ENQUIRY.REPORT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9717AC2-AD80-4879-B208-3EDF2930BBB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ounded Rectangular Callout 5">
            <a:extLst>
              <a:ext uri="{FF2B5EF4-FFF2-40B4-BE49-F238E27FC236}">
                <a16:creationId xmlns:a16="http://schemas.microsoft.com/office/drawing/2014/main" id="{BCD2D752-AD8B-4BFC-9300-A8F350D36C16}"/>
              </a:ext>
            </a:extLst>
          </p:cNvPr>
          <p:cNvSpPr/>
          <p:nvPr/>
        </p:nvSpPr>
        <p:spPr>
          <a:xfrm>
            <a:off x="3848100" y="1829424"/>
            <a:ext cx="853696" cy="523510"/>
          </a:xfrm>
          <a:prstGeom prst="wedgeRoundRectCallout">
            <a:avLst>
              <a:gd name="adj1" fmla="val -19943"/>
              <a:gd name="adj2" fmla="val 158192"/>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noProof="0" dirty="0">
                <a:solidFill>
                  <a:srgbClr val="000000"/>
                </a:solidFill>
                <a:latin typeface="Arial"/>
              </a:rPr>
              <a:t>Enquiry</a:t>
            </a: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18" name="Rounded Rectangular Callout 5">
            <a:extLst>
              <a:ext uri="{FF2B5EF4-FFF2-40B4-BE49-F238E27FC236}">
                <a16:creationId xmlns:a16="http://schemas.microsoft.com/office/drawing/2014/main" id="{6D72FE6D-F272-483C-B8F1-D52BD5564E7A}"/>
              </a:ext>
            </a:extLst>
          </p:cNvPr>
          <p:cNvSpPr/>
          <p:nvPr/>
        </p:nvSpPr>
        <p:spPr>
          <a:xfrm>
            <a:off x="5461780" y="2091179"/>
            <a:ext cx="1408122" cy="480571"/>
          </a:xfrm>
          <a:prstGeom prst="wedgeRoundRectCallout">
            <a:avLst>
              <a:gd name="adj1" fmla="val -128821"/>
              <a:gd name="adj2" fmla="val 188885"/>
              <a:gd name="adj3" fmla="val 16667"/>
            </a:avLst>
          </a:prstGeom>
          <a:solidFill>
            <a:srgbClr val="FFFFB3"/>
          </a:solidFill>
          <a:ln w="19050" cap="flat" cmpd="sng" algn="ctr">
            <a:solidFill>
              <a:srgbClr val="000000"/>
            </a:solidFill>
            <a:prstDash val="solid"/>
          </a:ln>
          <a:effectLst/>
        </p:spPr>
        <p:txBody>
          <a:bodyPr anchor="ctr"/>
          <a:lstStyle/>
          <a:p>
            <a:pPr algn="ctr" defTabSz="914400" fontAlgn="base">
              <a:spcBef>
                <a:spcPct val="0"/>
              </a:spcBef>
              <a:spcAft>
                <a:spcPct val="0"/>
              </a:spcAft>
              <a:defRPr/>
            </a:pPr>
            <a:endParaRPr lang="en-US" sz="1200" dirty="0">
              <a:solidFill>
                <a:srgbClr val="000000"/>
              </a:solidFill>
              <a:latin typeface="Arial"/>
            </a:endParaRPr>
          </a:p>
          <a:p>
            <a:pPr algn="ctr" defTabSz="914400" fontAlgn="base">
              <a:spcBef>
                <a:spcPct val="0"/>
              </a:spcBef>
              <a:spcAft>
                <a:spcPct val="0"/>
              </a:spcAft>
              <a:defRPr/>
            </a:pPr>
            <a:r>
              <a:rPr lang="en-US" sz="1200" dirty="0">
                <a:solidFill>
                  <a:srgbClr val="000000"/>
                </a:solidFill>
                <a:latin typeface="Arial"/>
              </a:rPr>
              <a:t>Selection field from Enquiry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6" name="Rectangle 2">
            <a:extLst>
              <a:ext uri="{FF2B5EF4-FFF2-40B4-BE49-F238E27FC236}">
                <a16:creationId xmlns:a16="http://schemas.microsoft.com/office/drawing/2014/main" id="{A7705884-CF25-4EA8-8ED9-695E913951C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ounded Rectangular Callout 5">
            <a:extLst>
              <a:ext uri="{FF2B5EF4-FFF2-40B4-BE49-F238E27FC236}">
                <a16:creationId xmlns:a16="http://schemas.microsoft.com/office/drawing/2014/main" id="{42FDF9E8-A284-4E43-8586-EFDE252E5809}"/>
              </a:ext>
            </a:extLst>
          </p:cNvPr>
          <p:cNvSpPr/>
          <p:nvPr/>
        </p:nvSpPr>
        <p:spPr>
          <a:xfrm>
            <a:off x="6553200" y="3797916"/>
            <a:ext cx="1319942" cy="596236"/>
          </a:xfrm>
          <a:prstGeom prst="wedgeRoundRectCallout">
            <a:avLst>
              <a:gd name="adj1" fmla="val -249011"/>
              <a:gd name="adj2" fmla="val -2295"/>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Arial"/>
              </a:rPr>
              <a:t>Value of the selection field</a:t>
            </a: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7" name="Номер слайда 6">
            <a:extLst>
              <a:ext uri="{FF2B5EF4-FFF2-40B4-BE49-F238E27FC236}">
                <a16:creationId xmlns:a16="http://schemas.microsoft.com/office/drawing/2014/main" id="{2E97E14E-3024-42E0-A186-8AD037AA5FBD}"/>
              </a:ext>
            </a:extLst>
          </p:cNvPr>
          <p:cNvSpPr>
            <a:spLocks noGrp="1"/>
          </p:cNvSpPr>
          <p:nvPr>
            <p:ph type="sldNum" sz="quarter" idx="12"/>
          </p:nvPr>
        </p:nvSpPr>
        <p:spPr/>
        <p:txBody>
          <a:bodyPr/>
          <a:lstStyle/>
          <a:p>
            <a:fld id="{39FC74CF-8B03-5D41-97A3-DD76EB0CCB80}" type="slidenum">
              <a:rPr lang="ru-RU" smtClean="0"/>
              <a:t>48</a:t>
            </a:fld>
            <a:endParaRPr lang="ru-RU" dirty="0"/>
          </a:p>
        </p:txBody>
      </p:sp>
      <p:sp>
        <p:nvSpPr>
          <p:cNvPr id="28" name="Прямоугольник 27">
            <a:extLst>
              <a:ext uri="{FF2B5EF4-FFF2-40B4-BE49-F238E27FC236}">
                <a16:creationId xmlns:a16="http://schemas.microsoft.com/office/drawing/2014/main" id="{9ABD251A-8208-4FE8-AE10-4B70B4F50875}"/>
              </a:ext>
            </a:extLst>
          </p:cNvPr>
          <p:cNvSpPr/>
          <p:nvPr/>
        </p:nvSpPr>
        <p:spPr>
          <a:xfrm>
            <a:off x="103909" y="675777"/>
            <a:ext cx="8728545" cy="338554"/>
          </a:xfrm>
          <a:prstGeom prst="rect">
            <a:avLst/>
          </a:prstGeom>
        </p:spPr>
        <p:txBody>
          <a:bodyPr wrap="square">
            <a:spAutoFit/>
          </a:bodyPr>
          <a:lstStyle/>
          <a:p>
            <a:pPr algn="just"/>
            <a:r>
              <a:rPr lang="en-US" altLang="en-US" sz="1600" dirty="0">
                <a:latin typeface="Tahoma" panose="020B0604030504040204" pitchFamily="34" charset="0"/>
                <a:ea typeface="Tahoma" panose="020B0604030504040204" pitchFamily="34" charset="0"/>
                <a:cs typeface="Tahoma" panose="020B0604030504040204" pitchFamily="34" charset="0"/>
              </a:rPr>
              <a:t>In ENQUIRY.REPORT application Enquiry name and selection criteria are defined: </a:t>
            </a:r>
          </a:p>
        </p:txBody>
      </p:sp>
    </p:spTree>
    <p:extLst>
      <p:ext uri="{BB962C8B-B14F-4D97-AF65-F5344CB8AC3E}">
        <p14:creationId xmlns:p14="http://schemas.microsoft.com/office/powerpoint/2010/main" val="203320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a:extLst>
              <a:ext uri="{FF2B5EF4-FFF2-40B4-BE49-F238E27FC236}">
                <a16:creationId xmlns:a16="http://schemas.microsoft.com/office/drawing/2014/main" id="{A4321667-A6A6-439F-AA1B-9249C324BC20}"/>
              </a:ext>
            </a:extLst>
          </p:cNvPr>
          <p:cNvPicPr>
            <a:picLocks noChangeAspect="1"/>
          </p:cNvPicPr>
          <p:nvPr/>
        </p:nvPicPr>
        <p:blipFill rotWithShape="1">
          <a:blip r:embed="rId3"/>
          <a:srcRect t="20726" r="555" b="40736"/>
          <a:stretch/>
        </p:blipFill>
        <p:spPr>
          <a:xfrm>
            <a:off x="-1" y="2705428"/>
            <a:ext cx="9093200" cy="19812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27" name="Рисунок 26">
            <a:extLst>
              <a:ext uri="{FF2B5EF4-FFF2-40B4-BE49-F238E27FC236}">
                <a16:creationId xmlns:a16="http://schemas.microsoft.com/office/drawing/2014/main" id="{304E43C8-35F7-48D4-ADFF-0233960BC9A5}"/>
              </a:ext>
            </a:extLst>
          </p:cNvPr>
          <p:cNvPicPr>
            <a:picLocks noChangeAspect="1"/>
          </p:cNvPicPr>
          <p:nvPr/>
        </p:nvPicPr>
        <p:blipFill rotWithShape="1">
          <a:blip r:embed="rId4"/>
          <a:srcRect t="21550" b="57427"/>
          <a:stretch/>
        </p:blipFill>
        <p:spPr>
          <a:xfrm>
            <a:off x="-1" y="1340950"/>
            <a:ext cx="9144000" cy="102448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Introduction to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ENQUIRY.REPORT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9717AC2-AD80-4879-B208-3EDF2930BBB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ounded Rectangular Callout 5">
            <a:extLst>
              <a:ext uri="{FF2B5EF4-FFF2-40B4-BE49-F238E27FC236}">
                <a16:creationId xmlns:a16="http://schemas.microsoft.com/office/drawing/2014/main" id="{BCD2D752-AD8B-4BFC-9300-A8F350D36C16}"/>
              </a:ext>
            </a:extLst>
          </p:cNvPr>
          <p:cNvSpPr/>
          <p:nvPr/>
        </p:nvSpPr>
        <p:spPr>
          <a:xfrm>
            <a:off x="2717728" y="1383361"/>
            <a:ext cx="2222572" cy="523510"/>
          </a:xfrm>
          <a:prstGeom prst="wedgeRoundRectCallout">
            <a:avLst>
              <a:gd name="adj1" fmla="val -37528"/>
              <a:gd name="adj2" fmla="val 80562"/>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noProof="0" dirty="0">
                <a:solidFill>
                  <a:srgbClr val="000000"/>
                </a:solidFill>
                <a:latin typeface="Arial"/>
              </a:rPr>
              <a:t>STEP 1</a:t>
            </a:r>
            <a:r>
              <a:rPr lang="ru-RU" sz="1200" noProof="0" dirty="0">
                <a:solidFill>
                  <a:srgbClr val="000000"/>
                </a:solidFill>
                <a:latin typeface="Arial"/>
              </a:rPr>
              <a:t>: </a:t>
            </a:r>
            <a:r>
              <a:rPr lang="en-US" sz="1200" dirty="0">
                <a:solidFill>
                  <a:srgbClr val="000000"/>
                </a:solidFill>
                <a:latin typeface="Arial"/>
              </a:rPr>
              <a:t>Enter the report name</a:t>
            </a: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18" name="Rounded Rectangular Callout 5">
            <a:extLst>
              <a:ext uri="{FF2B5EF4-FFF2-40B4-BE49-F238E27FC236}">
                <a16:creationId xmlns:a16="http://schemas.microsoft.com/office/drawing/2014/main" id="{6D72FE6D-F272-483C-B8F1-D52BD5564E7A}"/>
              </a:ext>
            </a:extLst>
          </p:cNvPr>
          <p:cNvSpPr/>
          <p:nvPr/>
        </p:nvSpPr>
        <p:spPr>
          <a:xfrm>
            <a:off x="5461780" y="2091179"/>
            <a:ext cx="1408122" cy="480571"/>
          </a:xfrm>
          <a:prstGeom prst="wedgeRoundRectCallout">
            <a:avLst>
              <a:gd name="adj1" fmla="val 50660"/>
              <a:gd name="adj2" fmla="val -144093"/>
              <a:gd name="adj3" fmla="val 16667"/>
            </a:avLst>
          </a:prstGeom>
          <a:solidFill>
            <a:srgbClr val="FFFFB3"/>
          </a:solidFill>
          <a:ln w="19050" cap="flat" cmpd="sng" algn="ctr">
            <a:solidFill>
              <a:srgbClr val="000000"/>
            </a:solidFill>
            <a:prstDash val="solid"/>
          </a:ln>
          <a:effectLst/>
        </p:spPr>
        <p:txBody>
          <a:bodyPr anchor="ctr"/>
          <a:lstStyle/>
          <a:p>
            <a:pPr algn="ctr" defTabSz="914400" fontAlgn="base">
              <a:spcBef>
                <a:spcPct val="0"/>
              </a:spcBef>
              <a:spcAft>
                <a:spcPct val="0"/>
              </a:spcAft>
              <a:defRPr/>
            </a:pPr>
            <a:endParaRPr lang="en-US" sz="1200" dirty="0">
              <a:solidFill>
                <a:srgbClr val="000000"/>
              </a:solidFill>
              <a:latin typeface="Arial"/>
            </a:endParaRPr>
          </a:p>
          <a:p>
            <a:pPr algn="ctr" defTabSz="914400" fontAlgn="base">
              <a:spcBef>
                <a:spcPct val="0"/>
              </a:spcBef>
              <a:spcAft>
                <a:spcPct val="0"/>
              </a:spcAft>
              <a:defRPr/>
            </a:pPr>
            <a:r>
              <a:rPr lang="en-US" sz="1200" dirty="0">
                <a:solidFill>
                  <a:srgbClr val="000000"/>
                </a:solidFill>
                <a:latin typeface="Arial"/>
              </a:rPr>
              <a:t>STEP 2: Perform Action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6" name="Rectangle 2">
            <a:extLst>
              <a:ext uri="{FF2B5EF4-FFF2-40B4-BE49-F238E27FC236}">
                <a16:creationId xmlns:a16="http://schemas.microsoft.com/office/drawing/2014/main" id="{A7705884-CF25-4EA8-8ED9-695E913951C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ounded Rectangular Callout 5">
            <a:extLst>
              <a:ext uri="{FF2B5EF4-FFF2-40B4-BE49-F238E27FC236}">
                <a16:creationId xmlns:a16="http://schemas.microsoft.com/office/drawing/2014/main" id="{42FDF9E8-A284-4E43-8586-EFDE252E5809}"/>
              </a:ext>
            </a:extLst>
          </p:cNvPr>
          <p:cNvSpPr/>
          <p:nvPr/>
        </p:nvSpPr>
        <p:spPr>
          <a:xfrm>
            <a:off x="6553200" y="3567437"/>
            <a:ext cx="1319942" cy="596236"/>
          </a:xfrm>
          <a:prstGeom prst="wedgeRoundRectCallout">
            <a:avLst>
              <a:gd name="adj1" fmla="val -71973"/>
              <a:gd name="adj2" fmla="val -142877"/>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Arial"/>
              </a:rPr>
              <a:t>STEP 3: Verify</a:t>
            </a: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7" name="Номер слайда 6">
            <a:extLst>
              <a:ext uri="{FF2B5EF4-FFF2-40B4-BE49-F238E27FC236}">
                <a16:creationId xmlns:a16="http://schemas.microsoft.com/office/drawing/2014/main" id="{2E97E14E-3024-42E0-A186-8AD037AA5FBD}"/>
              </a:ext>
            </a:extLst>
          </p:cNvPr>
          <p:cNvSpPr>
            <a:spLocks noGrp="1"/>
          </p:cNvSpPr>
          <p:nvPr>
            <p:ph type="sldNum" sz="quarter" idx="12"/>
          </p:nvPr>
        </p:nvSpPr>
        <p:spPr/>
        <p:txBody>
          <a:bodyPr/>
          <a:lstStyle/>
          <a:p>
            <a:fld id="{39FC74CF-8B03-5D41-97A3-DD76EB0CCB80}" type="slidenum">
              <a:rPr lang="ru-RU" smtClean="0"/>
              <a:t>49</a:t>
            </a:fld>
            <a:endParaRPr lang="ru-RU" dirty="0"/>
          </a:p>
        </p:txBody>
      </p:sp>
      <p:sp>
        <p:nvSpPr>
          <p:cNvPr id="28" name="Прямоугольник 27">
            <a:extLst>
              <a:ext uri="{FF2B5EF4-FFF2-40B4-BE49-F238E27FC236}">
                <a16:creationId xmlns:a16="http://schemas.microsoft.com/office/drawing/2014/main" id="{9ABD251A-8208-4FE8-AE10-4B70B4F50875}"/>
              </a:ext>
            </a:extLst>
          </p:cNvPr>
          <p:cNvSpPr/>
          <p:nvPr/>
        </p:nvSpPr>
        <p:spPr>
          <a:xfrm>
            <a:off x="103909" y="675777"/>
            <a:ext cx="8728545" cy="584775"/>
          </a:xfrm>
          <a:prstGeom prst="rect">
            <a:avLst/>
          </a:prstGeom>
        </p:spPr>
        <p:txBody>
          <a:bodyPr wrap="square">
            <a:spAutoFit/>
          </a:bodyPr>
          <a:lstStyle/>
          <a:p>
            <a:pPr algn="just"/>
            <a:r>
              <a:rPr lang="en-US" altLang="en-US" sz="1600" dirty="0">
                <a:latin typeface="Tahoma" panose="020B0604030504040204" pitchFamily="34" charset="0"/>
                <a:ea typeface="Tahoma" panose="020B0604030504040204" pitchFamily="34" charset="0"/>
                <a:cs typeface="Tahoma" panose="020B0604030504040204" pitchFamily="34" charset="0"/>
              </a:rPr>
              <a:t>This mechanism is convenient when uploading data via service, but in order to check created report it could be launched via browser: </a:t>
            </a:r>
          </a:p>
        </p:txBody>
      </p:sp>
    </p:spTree>
    <p:extLst>
      <p:ext uri="{BB962C8B-B14F-4D97-AF65-F5344CB8AC3E}">
        <p14:creationId xmlns:p14="http://schemas.microsoft.com/office/powerpoint/2010/main" val="53777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31FFAEFB-A994-475B-AF6C-6A7D8D78F41B}"/>
              </a:ext>
            </a:extLst>
          </p:cNvPr>
          <p:cNvPicPr>
            <a:picLocks noChangeAspect="1"/>
          </p:cNvPicPr>
          <p:nvPr/>
        </p:nvPicPr>
        <p:blipFill>
          <a:blip r:embed="rId3"/>
          <a:stretch>
            <a:fillRect/>
          </a:stretch>
        </p:blipFill>
        <p:spPr>
          <a:xfrm>
            <a:off x="1714315" y="1305047"/>
            <a:ext cx="5102305" cy="219199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How to view information using an enquiry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Rounded Rectangular Callout 1">
            <a:extLst>
              <a:ext uri="{FF2B5EF4-FFF2-40B4-BE49-F238E27FC236}">
                <a16:creationId xmlns:a16="http://schemas.microsoft.com/office/drawing/2014/main" id="{E5A56F8D-7E93-46D6-864C-8A3B1D13AFC8}"/>
              </a:ext>
            </a:extLst>
          </p:cNvPr>
          <p:cNvSpPr/>
          <p:nvPr/>
        </p:nvSpPr>
        <p:spPr>
          <a:xfrm>
            <a:off x="6987204" y="1305047"/>
            <a:ext cx="1354654" cy="886986"/>
          </a:xfrm>
          <a:prstGeom prst="wedgeRoundRectCallout">
            <a:avLst>
              <a:gd name="adj1" fmla="val -71486"/>
              <a:gd name="adj2" fmla="val 48678"/>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Selection Criterion Window</a:t>
            </a:r>
          </a:p>
        </p:txBody>
      </p:sp>
      <p:sp>
        <p:nvSpPr>
          <p:cNvPr id="15" name="TextBox 14">
            <a:extLst>
              <a:ext uri="{FF2B5EF4-FFF2-40B4-BE49-F238E27FC236}">
                <a16:creationId xmlns:a16="http://schemas.microsoft.com/office/drawing/2014/main" id="{48CE6129-51DB-4807-9EAE-B41DCCC060B0}"/>
              </a:ext>
            </a:extLst>
          </p:cNvPr>
          <p:cNvSpPr txBox="1"/>
          <p:nvPr/>
        </p:nvSpPr>
        <p:spPr>
          <a:xfrm>
            <a:off x="50678" y="593008"/>
            <a:ext cx="8960799" cy="523220"/>
          </a:xfrm>
          <a:prstGeom prst="rect">
            <a:avLst/>
          </a:prstGeom>
          <a:noFill/>
        </p:spPr>
        <p:txBody>
          <a:bodyPr wrap="square">
            <a:spAutoFit/>
          </a:bodyPr>
          <a:lstStyle/>
          <a:p>
            <a:r>
              <a:rPr lang="en-GB" sz="1400" dirty="0">
                <a:latin typeface="Arial" pitchFamily="34" charset="0"/>
              </a:rPr>
              <a:t>ENQ is the command to launch an enquiry.  It internally executes ENQUIRY.SELECT which provides the user with a Selection Criterion Screen. </a:t>
            </a:r>
            <a:endParaRPr lang="ru-RU" sz="1400" dirty="0"/>
          </a:p>
        </p:txBody>
      </p:sp>
      <p:sp>
        <p:nvSpPr>
          <p:cNvPr id="16" name="TextBox 15">
            <a:extLst>
              <a:ext uri="{FF2B5EF4-FFF2-40B4-BE49-F238E27FC236}">
                <a16:creationId xmlns:a16="http://schemas.microsoft.com/office/drawing/2014/main" id="{5831ADF6-1B98-4B9A-B9FE-91975FF84D58}"/>
              </a:ext>
            </a:extLst>
          </p:cNvPr>
          <p:cNvSpPr txBox="1"/>
          <p:nvPr/>
        </p:nvSpPr>
        <p:spPr>
          <a:xfrm>
            <a:off x="103909" y="3744759"/>
            <a:ext cx="8960799" cy="954107"/>
          </a:xfrm>
          <a:prstGeom prst="rect">
            <a:avLst/>
          </a:prstGeom>
          <a:noFill/>
        </p:spPr>
        <p:txBody>
          <a:bodyPr wrap="square">
            <a:spAutoFit/>
          </a:bodyPr>
          <a:lstStyle/>
          <a:p>
            <a:pPr algn="just"/>
            <a:r>
              <a:rPr lang="en-GB" sz="1400" dirty="0">
                <a:latin typeface="Arial" pitchFamily="34" charset="0"/>
              </a:rPr>
              <a:t>System defined enquiries start with a %, or have a “–”</a:t>
            </a:r>
          </a:p>
          <a:p>
            <a:pPr algn="just"/>
            <a:r>
              <a:rPr lang="en-GB" sz="1400" dirty="0" err="1">
                <a:latin typeface="Arial" pitchFamily="34" charset="0"/>
              </a:rPr>
              <a:t>Eg</a:t>
            </a:r>
            <a:r>
              <a:rPr lang="en-GB" sz="1400" dirty="0">
                <a:latin typeface="Arial" pitchFamily="34" charset="0"/>
              </a:rPr>
              <a:t>: %CUSTOMER, %ACCOUNT, %FUNDS.TRANSFER, %LD.LOANS.AND.DEPOSITS, CURRENCY-LIST, CATEGORY-LIST</a:t>
            </a:r>
          </a:p>
          <a:p>
            <a:pPr algn="just"/>
            <a:r>
              <a:rPr lang="en-GB" sz="1400" dirty="0">
                <a:latin typeface="Arial" pitchFamily="34" charset="0"/>
              </a:rPr>
              <a:t>These enquiries should not be amended.</a:t>
            </a:r>
            <a:endParaRPr lang="en-US" sz="1400" dirty="0">
              <a:latin typeface="Arial" pitchFamily="34" charset="0"/>
            </a:endParaRPr>
          </a:p>
        </p:txBody>
      </p:sp>
      <p:sp>
        <p:nvSpPr>
          <p:cNvPr id="3" name="Номер слайда 2">
            <a:extLst>
              <a:ext uri="{FF2B5EF4-FFF2-40B4-BE49-F238E27FC236}">
                <a16:creationId xmlns:a16="http://schemas.microsoft.com/office/drawing/2014/main" id="{C5E6AA13-8D86-4EF0-9650-1B224BF97679}"/>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2191719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A8E49436-F196-471C-A915-493237772305}"/>
              </a:ext>
            </a:extLst>
          </p:cNvPr>
          <p:cNvPicPr>
            <a:picLocks noChangeAspect="1"/>
          </p:cNvPicPr>
          <p:nvPr/>
        </p:nvPicPr>
        <p:blipFill rotWithShape="1">
          <a:blip r:embed="rId3"/>
          <a:srcRect l="-1" t="19639" r="56231" b="40139"/>
          <a:stretch/>
        </p:blipFill>
        <p:spPr>
          <a:xfrm>
            <a:off x="4933950" y="2261690"/>
            <a:ext cx="4002322" cy="196012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1" name="Рисунок 10">
            <a:extLst>
              <a:ext uri="{FF2B5EF4-FFF2-40B4-BE49-F238E27FC236}">
                <a16:creationId xmlns:a16="http://schemas.microsoft.com/office/drawing/2014/main" id="{F9721284-47DF-4255-AA03-5FAB95D40F35}"/>
              </a:ext>
            </a:extLst>
          </p:cNvPr>
          <p:cNvPicPr>
            <a:picLocks noChangeAspect="1"/>
          </p:cNvPicPr>
          <p:nvPr/>
        </p:nvPicPr>
        <p:blipFill rotWithShape="1">
          <a:blip r:embed="rId4"/>
          <a:srcRect t="11647" r="54028" b="37558"/>
          <a:stretch/>
        </p:blipFill>
        <p:spPr>
          <a:xfrm>
            <a:off x="103909" y="680412"/>
            <a:ext cx="4677312" cy="275426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Introduction to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ENQUIRY.REPORT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Rectangle 1">
            <a:extLst>
              <a:ext uri="{FF2B5EF4-FFF2-40B4-BE49-F238E27FC236}">
                <a16:creationId xmlns:a16="http://schemas.microsoft.com/office/drawing/2014/main" id="{3590F750-CC86-46D7-B62D-FF7A8A840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Прямоугольник 13">
            <a:extLst>
              <a:ext uri="{FF2B5EF4-FFF2-40B4-BE49-F238E27FC236}">
                <a16:creationId xmlns:a16="http://schemas.microsoft.com/office/drawing/2014/main" id="{AAED7EE2-003D-43F1-8273-9DF7A7D42BDE}"/>
              </a:ext>
            </a:extLst>
          </p:cNvPr>
          <p:cNvSpPr/>
          <p:nvPr/>
        </p:nvSpPr>
        <p:spPr>
          <a:xfrm>
            <a:off x="207727" y="4231682"/>
            <a:ext cx="8728545" cy="338554"/>
          </a:xfrm>
          <a:prstGeom prst="rect">
            <a:avLst/>
          </a:prstGeom>
        </p:spPr>
        <p:txBody>
          <a:bodyPr wrap="square">
            <a:spAutoFit/>
          </a:bodyPr>
          <a:lstStyle/>
          <a:p>
            <a:pPr algn="just"/>
            <a:r>
              <a:rPr lang="en-US" altLang="en-US" sz="1600" dirty="0">
                <a:latin typeface="Tahoma" panose="020B0604030504040204" pitchFamily="34" charset="0"/>
                <a:ea typeface="Tahoma" panose="020B0604030504040204" pitchFamily="34" charset="0"/>
                <a:cs typeface="Tahoma" panose="020B0604030504040204" pitchFamily="34" charset="0"/>
              </a:rPr>
              <a:t>This mechanism is convenient when uploading data to an external reporting system. </a:t>
            </a:r>
          </a:p>
        </p:txBody>
      </p:sp>
      <p:sp>
        <p:nvSpPr>
          <p:cNvPr id="4" name="Rectangle 1">
            <a:extLst>
              <a:ext uri="{FF2B5EF4-FFF2-40B4-BE49-F238E27FC236}">
                <a16:creationId xmlns:a16="http://schemas.microsoft.com/office/drawing/2014/main" id="{49717AC2-AD80-4879-B208-3EDF2930BBB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ounded Rectangular Callout 5">
            <a:extLst>
              <a:ext uri="{FF2B5EF4-FFF2-40B4-BE49-F238E27FC236}">
                <a16:creationId xmlns:a16="http://schemas.microsoft.com/office/drawing/2014/main" id="{BCD2D752-AD8B-4BFC-9300-A8F350D36C16}"/>
              </a:ext>
            </a:extLst>
          </p:cNvPr>
          <p:cNvSpPr/>
          <p:nvPr/>
        </p:nvSpPr>
        <p:spPr>
          <a:xfrm>
            <a:off x="2552628" y="1185317"/>
            <a:ext cx="2222572" cy="523510"/>
          </a:xfrm>
          <a:prstGeom prst="wedgeRoundRectCallout">
            <a:avLst>
              <a:gd name="adj1" fmla="val -52956"/>
              <a:gd name="adj2" fmla="val -96531"/>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noProof="0" dirty="0">
                <a:solidFill>
                  <a:srgbClr val="000000"/>
                </a:solidFill>
                <a:latin typeface="Arial"/>
              </a:rPr>
              <a:t>ENQ REPORT.LIST to view result file from Browser</a:t>
            </a: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18" name="Rounded Rectangular Callout 5">
            <a:extLst>
              <a:ext uri="{FF2B5EF4-FFF2-40B4-BE49-F238E27FC236}">
                <a16:creationId xmlns:a16="http://schemas.microsoft.com/office/drawing/2014/main" id="{6D72FE6D-F272-483C-B8F1-D52BD5564E7A}"/>
              </a:ext>
            </a:extLst>
          </p:cNvPr>
          <p:cNvSpPr/>
          <p:nvPr/>
        </p:nvSpPr>
        <p:spPr>
          <a:xfrm>
            <a:off x="4571999" y="1745020"/>
            <a:ext cx="1408122" cy="346159"/>
          </a:xfrm>
          <a:prstGeom prst="wedgeRoundRectCallout">
            <a:avLst>
              <a:gd name="adj1" fmla="val -55766"/>
              <a:gd name="adj2" fmla="val 153363"/>
              <a:gd name="adj3" fmla="val 16667"/>
            </a:avLst>
          </a:prstGeom>
          <a:solidFill>
            <a:srgbClr val="FFFFB3"/>
          </a:solidFill>
          <a:ln w="19050" cap="flat" cmpd="sng" algn="ctr">
            <a:solidFill>
              <a:srgbClr val="000000"/>
            </a:solidFill>
            <a:prstDash val="solid"/>
          </a:ln>
          <a:effectLst/>
        </p:spPr>
        <p:txBody>
          <a:bodyPr anchor="ctr"/>
          <a:lstStyle/>
          <a:p>
            <a:pPr algn="ctr" defTabSz="914400" fontAlgn="base">
              <a:spcBef>
                <a:spcPct val="0"/>
              </a:spcBef>
              <a:spcAft>
                <a:spcPct val="0"/>
              </a:spcAft>
              <a:defRPr/>
            </a:pPr>
            <a:endParaRPr lang="en-US" sz="1200" dirty="0">
              <a:solidFill>
                <a:srgbClr val="000000"/>
              </a:solidFill>
              <a:latin typeface="Arial"/>
            </a:endParaRPr>
          </a:p>
          <a:p>
            <a:pPr algn="ctr" defTabSz="914400" fontAlgn="base">
              <a:spcBef>
                <a:spcPct val="0"/>
              </a:spcBef>
              <a:spcAft>
                <a:spcPct val="0"/>
              </a:spcAft>
              <a:defRPr/>
            </a:pPr>
            <a:r>
              <a:rPr lang="en-US" sz="1200" dirty="0">
                <a:solidFill>
                  <a:srgbClr val="000000"/>
                </a:solidFill>
                <a:latin typeface="Arial"/>
              </a:rPr>
              <a:t>Single click on drilldown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6" name="Rectangle 2">
            <a:extLst>
              <a:ext uri="{FF2B5EF4-FFF2-40B4-BE49-F238E27FC236}">
                <a16:creationId xmlns:a16="http://schemas.microsoft.com/office/drawing/2014/main" id="{A7705884-CF25-4EA8-8ED9-695E913951C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ounded Rectangular Callout 5">
            <a:extLst>
              <a:ext uri="{FF2B5EF4-FFF2-40B4-BE49-F238E27FC236}">
                <a16:creationId xmlns:a16="http://schemas.microsoft.com/office/drawing/2014/main" id="{42FDF9E8-A284-4E43-8586-EFDE252E5809}"/>
              </a:ext>
            </a:extLst>
          </p:cNvPr>
          <p:cNvSpPr/>
          <p:nvPr/>
        </p:nvSpPr>
        <p:spPr>
          <a:xfrm>
            <a:off x="7210995" y="1039860"/>
            <a:ext cx="1319942" cy="596236"/>
          </a:xfrm>
          <a:prstGeom prst="wedgeRoundRectCallout">
            <a:avLst>
              <a:gd name="adj1" fmla="val -45032"/>
              <a:gd name="adj2" fmla="val 180887"/>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Arial"/>
              </a:rPr>
              <a:t>View the report work results</a:t>
            </a:r>
            <a:endParaRPr kumimoji="0" lang="en-US" sz="1200" b="0" i="0" u="none" strike="noStrike" kern="1200" cap="none" spc="0" normalizeH="0" baseline="0" noProof="0" dirty="0">
              <a:ln>
                <a:noFill/>
              </a:ln>
              <a:solidFill>
                <a:srgbClr val="000000"/>
              </a:solidFill>
              <a:effectLst/>
              <a:uLnTx/>
              <a:uFillTx/>
              <a:latin typeface="Arial"/>
              <a:ea typeface="+mn-ea"/>
            </a:endParaRPr>
          </a:p>
        </p:txBody>
      </p:sp>
      <p:sp>
        <p:nvSpPr>
          <p:cNvPr id="7" name="Номер слайда 6">
            <a:extLst>
              <a:ext uri="{FF2B5EF4-FFF2-40B4-BE49-F238E27FC236}">
                <a16:creationId xmlns:a16="http://schemas.microsoft.com/office/drawing/2014/main" id="{2E97E14E-3024-42E0-A186-8AD037AA5FBD}"/>
              </a:ext>
            </a:extLst>
          </p:cNvPr>
          <p:cNvSpPr>
            <a:spLocks noGrp="1"/>
          </p:cNvSpPr>
          <p:nvPr>
            <p:ph type="sldNum" sz="quarter" idx="12"/>
          </p:nvPr>
        </p:nvSpPr>
        <p:spPr/>
        <p:txBody>
          <a:bodyPr/>
          <a:lstStyle/>
          <a:p>
            <a:fld id="{39FC74CF-8B03-5D41-97A3-DD76EB0CCB80}" type="slidenum">
              <a:rPr lang="ru-RU" smtClean="0"/>
              <a:t>50</a:t>
            </a:fld>
            <a:endParaRPr lang="ru-RU"/>
          </a:p>
        </p:txBody>
      </p:sp>
    </p:spTree>
    <p:extLst>
      <p:ext uri="{BB962C8B-B14F-4D97-AF65-F5344CB8AC3E}">
        <p14:creationId xmlns:p14="http://schemas.microsoft.com/office/powerpoint/2010/main" val="1768029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dirty="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a:t>
            </a:r>
            <a:r>
              <a:rPr lang="ru-RU" sz="1600" dirty="0">
                <a:solidFill>
                  <a:srgbClr val="FFFFFF"/>
                </a:solidFill>
                <a:latin typeface="Tahoma"/>
                <a:cs typeface="Tahoma"/>
              </a:rPr>
              <a:t>1</a:t>
            </a: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741A02AE-4E9E-4A1E-81B7-6DB155DB4365}"/>
              </a:ext>
            </a:extLst>
          </p:cNvPr>
          <p:cNvPicPr>
            <a:picLocks noChangeAspect="1"/>
          </p:cNvPicPr>
          <p:nvPr/>
        </p:nvPicPr>
        <p:blipFill>
          <a:blip r:embed="rId3"/>
          <a:stretch>
            <a:fillRect/>
          </a:stretch>
        </p:blipFill>
        <p:spPr>
          <a:xfrm>
            <a:off x="0" y="3029677"/>
            <a:ext cx="9144000" cy="162501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Results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974289"/>
            <a:ext cx="7974419" cy="333937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6</a:t>
            </a:fld>
            <a:endParaRPr lang="ru-RU"/>
          </a:p>
        </p:txBody>
      </p:sp>
      <p:sp>
        <p:nvSpPr>
          <p:cNvPr id="12" name="TextBox 11">
            <a:extLst>
              <a:ext uri="{FF2B5EF4-FFF2-40B4-BE49-F238E27FC236}">
                <a16:creationId xmlns:a16="http://schemas.microsoft.com/office/drawing/2014/main" id="{B83B00C8-C722-41F7-BA3A-CB2900ADC071}"/>
              </a:ext>
            </a:extLst>
          </p:cNvPr>
          <p:cNvSpPr txBox="1"/>
          <p:nvPr/>
        </p:nvSpPr>
        <p:spPr>
          <a:xfrm>
            <a:off x="0" y="598753"/>
            <a:ext cx="8686800" cy="646331"/>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8"/>
              </a:buBlip>
              <a:tabLst/>
              <a:defRPr/>
            </a:pPr>
            <a:r>
              <a:rPr kumimoji="0" lang="en-US" sz="18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After you open an enquiry, Results Toolbar (highlighted) displays the options as shown in the following.</a:t>
            </a:r>
          </a:p>
        </p:txBody>
      </p:sp>
      <p:pic>
        <p:nvPicPr>
          <p:cNvPr id="7" name="Рисунок 6">
            <a:extLst>
              <a:ext uri="{FF2B5EF4-FFF2-40B4-BE49-F238E27FC236}">
                <a16:creationId xmlns:a16="http://schemas.microsoft.com/office/drawing/2014/main" id="{58D1F44C-2FD8-454A-B4D5-E101266612D3}"/>
              </a:ext>
            </a:extLst>
          </p:cNvPr>
          <p:cNvPicPr>
            <a:picLocks noChangeAspect="1"/>
          </p:cNvPicPr>
          <p:nvPr/>
        </p:nvPicPr>
        <p:blipFill rotWithShape="1">
          <a:blip r:embed="rId9"/>
          <a:srcRect b="15027"/>
          <a:stretch/>
        </p:blipFill>
        <p:spPr>
          <a:xfrm>
            <a:off x="-1" y="1236365"/>
            <a:ext cx="9144000" cy="160034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5" name="Rounded Rectangular Callout 48">
            <a:extLst>
              <a:ext uri="{FF2B5EF4-FFF2-40B4-BE49-F238E27FC236}">
                <a16:creationId xmlns:a16="http://schemas.microsoft.com/office/drawing/2014/main" id="{6A5ADD71-309D-4C8B-B649-E5DE794E3480}"/>
              </a:ext>
            </a:extLst>
          </p:cNvPr>
          <p:cNvSpPr/>
          <p:nvPr/>
        </p:nvSpPr>
        <p:spPr>
          <a:xfrm>
            <a:off x="1799496" y="1511753"/>
            <a:ext cx="1521927" cy="495001"/>
          </a:xfrm>
          <a:prstGeom prst="wedgeRoundRectCallout">
            <a:avLst>
              <a:gd name="adj1" fmla="val -148452"/>
              <a:gd name="adj2" fmla="val -21200"/>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Results Toolbar . Single Click</a:t>
            </a:r>
          </a:p>
        </p:txBody>
      </p:sp>
      <p:sp>
        <p:nvSpPr>
          <p:cNvPr id="18" name="Прямоугольник 17">
            <a:extLst>
              <a:ext uri="{FF2B5EF4-FFF2-40B4-BE49-F238E27FC236}">
                <a16:creationId xmlns:a16="http://schemas.microsoft.com/office/drawing/2014/main" id="{C1C5CF47-A518-4759-8E22-E03D47ECBEA9}"/>
              </a:ext>
            </a:extLst>
          </p:cNvPr>
          <p:cNvSpPr/>
          <p:nvPr/>
        </p:nvSpPr>
        <p:spPr>
          <a:xfrm>
            <a:off x="26161" y="3052350"/>
            <a:ext cx="2770827" cy="421973"/>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1" name="Line 6">
            <a:extLst>
              <a:ext uri="{FF2B5EF4-FFF2-40B4-BE49-F238E27FC236}">
                <a16:creationId xmlns:a16="http://schemas.microsoft.com/office/drawing/2014/main" id="{7ADEBBB6-39EA-412C-B2EA-DA3E3B170EEE}"/>
              </a:ext>
            </a:extLst>
          </p:cNvPr>
          <p:cNvSpPr>
            <a:spLocks noChangeShapeType="1"/>
          </p:cNvSpPr>
          <p:nvPr/>
        </p:nvSpPr>
        <p:spPr bwMode="auto">
          <a:xfrm>
            <a:off x="178094" y="1680882"/>
            <a:ext cx="0" cy="1287351"/>
          </a:xfrm>
          <a:prstGeom prst="line">
            <a:avLst/>
          </a:prstGeom>
          <a:noFill/>
          <a:ln w="38100">
            <a:solidFill>
              <a:srgbClr val="FFC0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221298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Text&#10;&#10;Description automatically generated with low confidence">
            <a:extLst>
              <a:ext uri="{FF2B5EF4-FFF2-40B4-BE49-F238E27FC236}">
                <a16:creationId xmlns:a16="http://schemas.microsoft.com/office/drawing/2014/main" id="{3C934B15-3058-43E6-9B70-A813DDA9C470}"/>
              </a:ext>
            </a:extLst>
          </p:cNvPr>
          <p:cNvPicPr>
            <a:picLocks noChangeAspect="1"/>
          </p:cNvPicPr>
          <p:nvPr/>
        </p:nvPicPr>
        <p:blipFill rotWithShape="1">
          <a:blip r:embed="rId3">
            <a:extLst>
              <a:ext uri="{28A0092B-C50C-407E-A947-70E740481C1C}">
                <a14:useLocalDpi xmlns:a14="http://schemas.microsoft.com/office/drawing/2010/main" val="0"/>
              </a:ext>
            </a:extLst>
          </a:blip>
          <a:srcRect b="10831"/>
          <a:stretch/>
        </p:blipFill>
        <p:spPr>
          <a:xfrm>
            <a:off x="1213051" y="558411"/>
            <a:ext cx="6172379" cy="4309423"/>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Enquiry Results Display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F6C58572-ED34-4C23-A3E2-46FD876332B6}"/>
              </a:ext>
            </a:extLst>
          </p:cNvPr>
          <p:cNvSpPr>
            <a:spLocks noGrp="1"/>
          </p:cNvSpPr>
          <p:nvPr>
            <p:ph type="sldNum" sz="quarter" idx="12"/>
          </p:nvPr>
        </p:nvSpPr>
        <p:spPr/>
        <p:txBody>
          <a:bodyPr/>
          <a:lstStyle/>
          <a:p>
            <a:fld id="{39FC74CF-8B03-5D41-97A3-DD76EB0CCB80}" type="slidenum">
              <a:rPr lang="ru-RU" smtClean="0"/>
              <a:t>7</a:t>
            </a:fld>
            <a:endParaRPr lang="ru-RU"/>
          </a:p>
        </p:txBody>
      </p:sp>
    </p:spTree>
    <p:extLst>
      <p:ext uri="{BB962C8B-B14F-4D97-AF65-F5344CB8AC3E}">
        <p14:creationId xmlns:p14="http://schemas.microsoft.com/office/powerpoint/2010/main" val="283295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ENQUIRY - Features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93DF134A-B30B-4AA0-B8A3-0C54A7C1B832}"/>
              </a:ext>
            </a:extLst>
          </p:cNvPr>
          <p:cNvSpPr>
            <a:spLocks noGrp="1"/>
          </p:cNvSpPr>
          <p:nvPr>
            <p:ph idx="1"/>
          </p:nvPr>
        </p:nvSpPr>
        <p:spPr>
          <a:xfrm>
            <a:off x="103909" y="612440"/>
            <a:ext cx="7270134" cy="3726484"/>
          </a:xfrm>
        </p:spPr>
        <p:txBody>
          <a:bodyPr>
            <a:normAutofit fontScale="92500" lnSpcReduction="10000"/>
          </a:bodyPr>
          <a:lstStyle/>
          <a:p>
            <a:pPr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Enquiries can display data in various formats like:</a:t>
            </a:r>
          </a:p>
          <a:p>
            <a:pPr marL="0" indent="0" algn="just">
              <a:spcAft>
                <a:spcPts val="600"/>
              </a:spcAft>
              <a:buNone/>
            </a:pPr>
            <a:endParaRPr lang="en-GB" sz="17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Tables</a:t>
            </a:r>
          </a:p>
          <a:p>
            <a:pPr lvl="1"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Pie charts</a:t>
            </a:r>
          </a:p>
          <a:p>
            <a:pPr lvl="1"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Bar charts</a:t>
            </a:r>
          </a:p>
          <a:p>
            <a:pPr lvl="1"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Reports that allow data to be edited not just viewed</a:t>
            </a:r>
          </a:p>
          <a:p>
            <a:pPr lvl="1"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Reports with images</a:t>
            </a:r>
          </a:p>
          <a:p>
            <a:pPr lvl="1"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Reports with sub totals, grand totals etc.</a:t>
            </a:r>
          </a:p>
          <a:p>
            <a:pPr marL="457200" lvl="1" indent="0" algn="just">
              <a:spcAft>
                <a:spcPts val="600"/>
              </a:spcAft>
              <a:buNone/>
            </a:pPr>
            <a:endParaRPr lang="en-GB" sz="17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700" dirty="0">
                <a:latin typeface="Tahoma" panose="020B0604030504040204" pitchFamily="34" charset="0"/>
                <a:ea typeface="Tahoma" panose="020B0604030504040204" pitchFamily="34" charset="0"/>
                <a:cs typeface="Tahoma" panose="020B0604030504040204" pitchFamily="34" charset="0"/>
              </a:rPr>
              <a:t>Enquiries enable user defined subroutines to be attached in order to manipulate selection criteria and field values before they are displayed</a:t>
            </a:r>
          </a:p>
          <a:p>
            <a:pPr marL="457200" lvl="1"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F106A55F-1356-45B7-8A40-53E558DAAA2E}"/>
              </a:ext>
            </a:extLst>
          </p:cNvPr>
          <p:cNvPicPr>
            <a:picLocks noChangeAspect="1"/>
          </p:cNvPicPr>
          <p:nvPr/>
        </p:nvPicPr>
        <p:blipFill>
          <a:blip r:embed="rId8"/>
          <a:stretch>
            <a:fillRect/>
          </a:stretch>
        </p:blipFill>
        <p:spPr>
          <a:xfrm>
            <a:off x="5639828" y="572246"/>
            <a:ext cx="3421384" cy="2458776"/>
          </a:xfrm>
          <a:prstGeom prst="rect">
            <a:avLst/>
          </a:prstGeom>
        </p:spPr>
      </p:pic>
      <p:sp>
        <p:nvSpPr>
          <p:cNvPr id="3" name="Номер слайда 2">
            <a:extLst>
              <a:ext uri="{FF2B5EF4-FFF2-40B4-BE49-F238E27FC236}">
                <a16:creationId xmlns:a16="http://schemas.microsoft.com/office/drawing/2014/main" id="{4D2C28C0-BAB3-487E-BC64-BF2F02B0357F}"/>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257321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65671" y="1086733"/>
            <a:ext cx="8076187" cy="3135080"/>
          </a:xfrm>
        </p:spPr>
        <p:txBody>
          <a:bodyPr>
            <a:no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provides default application Enquiries. The naming convention for these Enquiries are - %Application name</a:t>
            </a:r>
          </a:p>
          <a:p>
            <a:pPr lvl="1"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%ACCOUNT, %CUSTOMER etc.</a:t>
            </a:r>
          </a:p>
          <a:p>
            <a:pPr algn="just">
              <a:spcAft>
                <a:spcPts val="600"/>
              </a:spcAft>
              <a:buBlip>
                <a:blip r:embed="rId4"/>
              </a:buBlip>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LONG LIST (L L) function on the command line, internally invokes the built-in Enquiry of T24</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The built-in Enquiries can also be modified</a:t>
            </a: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Default Application Enquiries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9729239B-A9D2-4C9E-844E-0351CAEABF60}"/>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4109182575"/>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10486</TotalTime>
  <Words>5622</Words>
  <Application>Microsoft Office PowerPoint</Application>
  <PresentationFormat>Экран (16:9)</PresentationFormat>
  <Paragraphs>544</Paragraphs>
  <Slides>51</Slides>
  <Notes>50</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51</vt:i4>
      </vt:variant>
    </vt:vector>
  </HeadingPairs>
  <TitlesOfParts>
    <vt:vector size="58" baseType="lpstr">
      <vt:lpstr>Arial</vt:lpstr>
      <vt:lpstr>Calibri</vt:lpstr>
      <vt:lpstr>Tahoma</vt:lpstr>
      <vt:lpstr>Times New Roman</vt:lpstr>
      <vt:lpstr>Wingdings</vt:lpstr>
      <vt:lpstr>Тема Office</vt:lpstr>
      <vt:lpstr>Microsoft Excel 97-2003 Worksheet</vt:lpstr>
      <vt:lpstr>Session 8. Enquiries</vt:lpstr>
      <vt:lpstr>     Agenda</vt:lpstr>
      <vt:lpstr> Need for a Reporting Tool</vt:lpstr>
      <vt:lpstr> How to view information</vt:lpstr>
      <vt:lpstr> How to view information using an enquiry</vt:lpstr>
      <vt:lpstr>Enquiry - Enquiry Results Display</vt:lpstr>
      <vt:lpstr>Enquiry - Enquiry Results Display</vt:lpstr>
      <vt:lpstr> ENQUIRY - Features</vt:lpstr>
      <vt:lpstr>     Default Application Enquiries In T24</vt:lpstr>
      <vt:lpstr> Demo - Create an Enquiry </vt:lpstr>
      <vt:lpstr> Demo - Create an Enquiry</vt:lpstr>
      <vt:lpstr> Demo - Create an Enquiry</vt:lpstr>
      <vt:lpstr> Demo - Create an Enquiry</vt:lpstr>
      <vt:lpstr> Demo - Create an Enquiry</vt:lpstr>
      <vt:lpstr> Demo - Create an Enquiry</vt:lpstr>
      <vt:lpstr> Demo - Create an Enquiry</vt:lpstr>
      <vt:lpstr> Demo – Execute the Enquiry </vt:lpstr>
      <vt:lpstr> Customise Column Headings</vt:lpstr>
      <vt:lpstr>     Workshop - 1</vt:lpstr>
      <vt:lpstr> Parameterized Enquiries</vt:lpstr>
      <vt:lpstr> Demo - Fixed &amp; Dynamic Selection Criteria</vt:lpstr>
      <vt:lpstr>Sorted Records</vt:lpstr>
      <vt:lpstr>     Workshop - 2</vt:lpstr>
      <vt:lpstr>OPERATION field</vt:lpstr>
      <vt:lpstr>OPERATION field</vt:lpstr>
      <vt:lpstr>CONVERSION field</vt:lpstr>
      <vt:lpstr>     Demo – Passing Data from Enquiry to Version</vt:lpstr>
      <vt:lpstr> Demo – Passing Data from Enquiry to Version</vt:lpstr>
      <vt:lpstr> Demo – Passing Data from Enquiry to Version</vt:lpstr>
      <vt:lpstr> Demo – Passing Data from Enquiry to Version</vt:lpstr>
      <vt:lpstr> Demo – Passing Data from Enquiry to Version</vt:lpstr>
      <vt:lpstr> Demo – Passing Data from Enquiry to Version</vt:lpstr>
      <vt:lpstr>     Demo – Passing Data from Enquiry to Enquiry</vt:lpstr>
      <vt:lpstr>     Demo – Passing Data from Enquiry to Enquiry</vt:lpstr>
      <vt:lpstr>     Demo – Passing Data from Enquiry to Enquiry</vt:lpstr>
      <vt:lpstr>     Workshop - 3</vt:lpstr>
      <vt:lpstr>     Context Enquiries</vt:lpstr>
      <vt:lpstr>     Context Enquiries</vt:lpstr>
      <vt:lpstr>     Context Enquiries</vt:lpstr>
      <vt:lpstr>     Auto-launching Context Enquiries</vt:lpstr>
      <vt:lpstr>     Auto-launching Context Enquiries</vt:lpstr>
      <vt:lpstr> Enquiries with Graphic Display</vt:lpstr>
      <vt:lpstr> Fast Path Enquiries</vt:lpstr>
      <vt:lpstr> Fast Path Enquiries</vt:lpstr>
      <vt:lpstr>     Setting Favourites for Enquiries</vt:lpstr>
      <vt:lpstr> Introduction to ENQUIRY.REPORT</vt:lpstr>
      <vt:lpstr> Introduction to ENQUIRY.REPORT</vt:lpstr>
      <vt:lpstr> Introduction to ENQUIRY.REPORT</vt:lpstr>
      <vt:lpstr> Introduction to ENQUIRY.REPORT</vt:lpstr>
      <vt:lpstr> Introduction to ENQUIRY.REPORT</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453</cp:revision>
  <dcterms:created xsi:type="dcterms:W3CDTF">2018-08-16T12:20:01Z</dcterms:created>
  <dcterms:modified xsi:type="dcterms:W3CDTF">2021-10-10T18:37:52Z</dcterms:modified>
</cp:coreProperties>
</file>